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49"/>
  </p:notesMasterIdLst>
  <p:sldIdLst>
    <p:sldId id="256" r:id="rId3"/>
    <p:sldId id="298" r:id="rId4"/>
    <p:sldId id="306" r:id="rId5"/>
    <p:sldId id="269" r:id="rId6"/>
    <p:sldId id="280" r:id="rId7"/>
    <p:sldId id="327" r:id="rId8"/>
    <p:sldId id="270" r:id="rId9"/>
    <p:sldId id="328" r:id="rId10"/>
    <p:sldId id="274" r:id="rId11"/>
    <p:sldId id="333" r:id="rId12"/>
    <p:sldId id="281" r:id="rId13"/>
    <p:sldId id="325" r:id="rId14"/>
    <p:sldId id="326" r:id="rId15"/>
    <p:sldId id="302" r:id="rId16"/>
    <p:sldId id="293" r:id="rId17"/>
    <p:sldId id="317" r:id="rId18"/>
    <p:sldId id="318" r:id="rId19"/>
    <p:sldId id="307" r:id="rId20"/>
    <p:sldId id="305" r:id="rId21"/>
    <p:sldId id="319" r:id="rId22"/>
    <p:sldId id="334" r:id="rId23"/>
    <p:sldId id="321" r:id="rId24"/>
    <p:sldId id="273" r:id="rId25"/>
    <p:sldId id="313" r:id="rId26"/>
    <p:sldId id="322" r:id="rId27"/>
    <p:sldId id="315" r:id="rId28"/>
    <p:sldId id="332" r:id="rId29"/>
    <p:sldId id="323" r:id="rId30"/>
    <p:sldId id="330" r:id="rId31"/>
    <p:sldId id="331" r:id="rId32"/>
    <p:sldId id="284" r:id="rId33"/>
    <p:sldId id="309" r:id="rId34"/>
    <p:sldId id="304" r:id="rId35"/>
    <p:sldId id="314" r:id="rId36"/>
    <p:sldId id="288" r:id="rId37"/>
    <p:sldId id="292" r:id="rId38"/>
    <p:sldId id="301" r:id="rId39"/>
    <p:sldId id="290" r:id="rId40"/>
    <p:sldId id="308" r:id="rId41"/>
    <p:sldId id="289" r:id="rId42"/>
    <p:sldId id="272" r:id="rId43"/>
    <p:sldId id="287" r:id="rId44"/>
    <p:sldId id="297" r:id="rId45"/>
    <p:sldId id="300" r:id="rId46"/>
    <p:sldId id="299" r:id="rId47"/>
    <p:sldId id="32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82158" autoAdjust="0"/>
  </p:normalViewPr>
  <p:slideViewPr>
    <p:cSldViewPr snapToGrid="0">
      <p:cViewPr varScale="1">
        <p:scale>
          <a:sx n="56" d="100"/>
          <a:sy n="56" d="100"/>
        </p:scale>
        <p:origin x="1024" y="48"/>
      </p:cViewPr>
      <p:guideLst>
        <p:guide orient="horz" pos="252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Doctor (i.e. pulse, temperature,</a:t>
            </a:r>
            <a:r>
              <a:rPr lang="en-US" baseline="0" dirty="0" smtClean="0"/>
              <a:t> color, ..)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Civil Engineer’s role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Who is going to treat the problem?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22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https://news.unl.edu/newsrooms/today/article/how-acoustics-can-be-an-early-warning-system-for-bridges/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9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https://www.youtube.com/results?search_query=bridge+height+limit+monitoring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0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76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68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27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https://www.youtube.com/watch?v=eN-vJB7yeJI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44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Aecon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III NSERC CRD, OPG UNENE CRD, Discovery Grant, and scholarships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Relative transformations between designed and built objects and systems of objects for rigid and flexible cases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 built status analysis and fabrication control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39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https://ieeexplore.ieee.org/document/6152108/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69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05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Civil Engineer’s actions relevant</a:t>
            </a:r>
            <a:r>
              <a:rPr lang="en-US" baseline="0" dirty="0" smtClean="0"/>
              <a:t> to civil engineering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01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41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https://www.cs.mcgill.ca/~joerg/SEL/COMP-533_Handouts_files/407-ETR-final_design.pdf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46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89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95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https://www.sciencedirect.com/science/article/pii/S135223101300472X#fig1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99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Building</a:t>
            </a:r>
            <a:r>
              <a:rPr lang="en-US" baseline="0" dirty="0" smtClean="0"/>
              <a:t> a new thing vs Fixing an old 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6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Monitoring</a:t>
            </a:r>
            <a:r>
              <a:rPr lang="en-US" baseline="0" dirty="0" smtClean="0"/>
              <a:t> ==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98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Rytter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 (1993).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Vibrational based inspection of civil engineering structures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(Doctoral dissertation, Dept. of Building Technology and Structural Engineering, Aalborg University).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5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 are used to measure a physical quantity.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distinction between passive and active sensor characterize the sensor ability to retrieve a measurement without or with inputting energy (mechanic or electromagnetic or else) in the environment.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40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17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33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Low power consumption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Enough sensitivity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Syncronization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74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eg"/><Relationship Id="rId18" Type="http://schemas.openxmlformats.org/officeDocument/2006/relationships/image" Target="../media/image34.jpe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17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5" Type="http://schemas.openxmlformats.org/officeDocument/2006/relationships/image" Target="../media/image31.pn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png"/><Relationship Id="rId1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advancedphotonsource/594058156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ympus-ims.com/en/ndt-tutorials/flaw-detection/ultrasound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IdjZ_yrROs" TargetMode="External"/><Relationship Id="rId4" Type="http://schemas.openxmlformats.org/officeDocument/2006/relationships/hyperlink" Target="https://cait.rutgers.edu/rabit-asce-awar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o.unl.edu/ic7w" TargetMode="External"/><Relationship Id="rId7" Type="http://schemas.openxmlformats.org/officeDocument/2006/relationships/hyperlink" Target="https://www.youtube.com/watch?v=GPfPdk_t7g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news.unl.edu/newsrooms/today/article/how-acoustics-can-be-an-early-warning-system-for-bridges/" TargetMode="Externa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aily.com/releases/2012/10/121022162701.htm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CihWIBIGZ8" TargetMode="External"/><Relationship Id="rId4" Type="http://schemas.openxmlformats.org/officeDocument/2006/relationships/hyperlink" Target="https://youtu.be/YCihWIBIGZ8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KFJrwCvb-s" TargetMode="External"/><Relationship Id="rId5" Type="http://schemas.openxmlformats.org/officeDocument/2006/relationships/hyperlink" Target="https://www.youtube.com/yovo68" TargetMode="External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wqKzrFeYEU8" TargetMode="Externa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S2KWmGCsnQ" TargetMode="External"/><Relationship Id="rId5" Type="http://schemas.openxmlformats.org/officeDocument/2006/relationships/hyperlink" Target="https://www.youtube.com/watch?v=TS2KWmGCsnQ" TargetMode="External"/><Relationship Id="rId4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N-vJB7yeJI" TargetMode="External"/><Relationship Id="rId5" Type="http://schemas.openxmlformats.org/officeDocument/2006/relationships/hyperlink" Target="https://www.youtube.com/watch?v=eN-vJB7yeJI" TargetMode="External"/><Relationship Id="rId4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K57cbOhA5g" TargetMode="External"/><Relationship Id="rId5" Type="http://schemas.openxmlformats.org/officeDocument/2006/relationships/hyperlink" Target="https://youtu.be/-K57cbOhA5g" TargetMode="External"/><Relationship Id="rId4" Type="http://schemas.openxmlformats.org/officeDocument/2006/relationships/image" Target="../media/image6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waterloo.ca/scholar/chaas/research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ZazAIiljKw" TargetMode="External"/><Relationship Id="rId4" Type="http://schemas.openxmlformats.org/officeDocument/2006/relationships/hyperlink" Target="https://youtu.be/wZazAIiljKw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waterloo.ca/scholar/chaas/research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sQvq4WlUYU" TargetMode="External"/><Relationship Id="rId4" Type="http://schemas.openxmlformats.org/officeDocument/2006/relationships/hyperlink" Target="https://youtu.be/xsQvq4WlUYU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NwoogoYQ7o" TargetMode="External"/><Relationship Id="rId5" Type="http://schemas.openxmlformats.org/officeDocument/2006/relationships/hyperlink" Target="https://youtu.be/zNwoogoYQ7o" TargetMode="External"/><Relationship Id="rId4" Type="http://schemas.openxmlformats.org/officeDocument/2006/relationships/image" Target="../media/image7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www.youtube.com/watch?v=_i4numqiv7Y&amp;t=8s" TargetMode="External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mAlBVLXiBA" TargetMode="External"/><Relationship Id="rId5" Type="http://schemas.openxmlformats.org/officeDocument/2006/relationships/hyperlink" Target="https://www.youtube.com/watch?v=ImAlBVLXiBA" TargetMode="External"/><Relationship Id="rId4" Type="http://schemas.openxmlformats.org/officeDocument/2006/relationships/image" Target="../media/image7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time_continue=1&amp;v=rV21uP9XcFg" TargetMode="Externa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www.cmu.edu/homepage/health/2014/fall/observable-air.shtml" TargetMode="External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hyperlink" Target="https://youtu.be/tNse9hYYEBc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Nse9hYYEBc" TargetMode="Externa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Z5KIgQmJ9w" TargetMode="External"/><Relationship Id="rId4" Type="http://schemas.openxmlformats.org/officeDocument/2006/relationships/hyperlink" Target="https://youtu.be/uZ5KIgQmJ9w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2x1N7U0EAk" TargetMode="External"/><Relationship Id="rId4" Type="http://schemas.openxmlformats.org/officeDocument/2006/relationships/hyperlink" Target="https://youtu.be/52x1N7U0EAk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zqVuoubADo" TargetMode="External"/><Relationship Id="rId4" Type="http://schemas.openxmlformats.org/officeDocument/2006/relationships/hyperlink" Target="https://youtu.be/czqVuoubADo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CihWIBIGZ8" TargetMode="Externa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793000"/>
          </a:xfrm>
        </p:spPr>
        <p:txBody>
          <a:bodyPr/>
          <a:lstStyle/>
          <a:p>
            <a:r>
              <a:rPr lang="en-US" dirty="0" smtClean="0"/>
              <a:t>Introduction of </a:t>
            </a:r>
            <a:br>
              <a:rPr lang="en-US" dirty="0" smtClean="0"/>
            </a:br>
            <a:r>
              <a:rPr lang="en-US" dirty="0" smtClean="0"/>
              <a:t>Smart Structure Technology</a:t>
            </a:r>
            <a:endParaRPr lang="en-US" dirty="0"/>
          </a:p>
        </p:txBody>
      </p:sp>
      <p:sp>
        <p:nvSpPr>
          <p:cNvPr id="8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10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2018-01-06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Smart Structures and Systems</a:t>
            </a:r>
            <a:endParaRPr lang="en-US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83" y="1282991"/>
            <a:ext cx="10827434" cy="49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8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6269683" y="2171700"/>
            <a:ext cx="5757217" cy="4495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Passive and Active Sensors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500" y="986794"/>
            <a:ext cx="11836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</a:rPr>
              <a:t>Passive sensors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are only used to detect energy when the naturally or artificially occurring energy is available.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accent4"/>
                </a:solidFill>
              </a:rPr>
              <a:t>Active sensors</a:t>
            </a:r>
            <a:r>
              <a:rPr lang="en-US" sz="2000" dirty="0" smtClean="0">
                <a:solidFill>
                  <a:schemeClr val="accent4"/>
                </a:solidFill>
              </a:rPr>
              <a:t> </a:t>
            </a:r>
            <a:r>
              <a:rPr lang="en-US" sz="2000" dirty="0" smtClean="0"/>
              <a:t>have its own energy source to interactive with objects.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8" y="2230344"/>
            <a:ext cx="1587500" cy="1341438"/>
          </a:xfrm>
          <a:prstGeom prst="rect">
            <a:avLst/>
          </a:prstGeom>
        </p:spPr>
      </p:pic>
      <p:pic>
        <p:nvPicPr>
          <p:cNvPr id="3074" name="Picture 2" descr="Image result for accelerome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146" y="2332320"/>
            <a:ext cx="1328737" cy="132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ounter scann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205" y="3955705"/>
            <a:ext cx="1509086" cy="100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elf scanner walmar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762" y="2467712"/>
            <a:ext cx="1439134" cy="107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ultrasound scann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94" y="2467712"/>
            <a:ext cx="706975" cy="107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camera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5" y="2388447"/>
            <a:ext cx="1509296" cy="113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camera png flash dsl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98" y="3916481"/>
            <a:ext cx="1828124" cy="126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s://upload.wikimedia.org/wikipedia/commons/thumb/b/be/Cruise_Automation_Bolt_EV_third_generation_in_San_Francisco.jpg/2880px-Cruise_Automation_Bolt_EV_third_generation_in_San_Francisc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327" y="2467713"/>
            <a:ext cx="1931172" cy="108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 result for stethoscope 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13" y="3886200"/>
            <a:ext cx="937337" cy="112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Image result for smoke detector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5441495"/>
            <a:ext cx="1109980" cy="76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Image result for xray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934" y="4112914"/>
            <a:ext cx="857423" cy="98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Bosch 100-ft Laser Measur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175" y="4098334"/>
            <a:ext cx="995571" cy="99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https://upload.wikimedia.org/wikipedia/commons/c/cf/Ir_girl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205" y="5358944"/>
            <a:ext cx="1505200" cy="99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Image result for kinect sensor 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744" y="5591281"/>
            <a:ext cx="1769478" cy="61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227206" y="5631825"/>
            <a:ext cx="14413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2"/>
                </a:solidFill>
              </a:rPr>
              <a:t>Passive sensor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397485" y="5600904"/>
            <a:ext cx="14413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4"/>
                </a:solidFill>
              </a:rPr>
              <a:t>Active sensor</a:t>
            </a:r>
            <a:endParaRPr lang="en-US" sz="2800" b="1" dirty="0">
              <a:solidFill>
                <a:schemeClr val="accent4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6916" y="2171700"/>
            <a:ext cx="5819129" cy="4495800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442" y="3446548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GPS</a:t>
            </a:r>
            <a:endParaRPr lang="en-US" sz="1600" b="1" dirty="0"/>
          </a:p>
        </p:txBody>
      </p:sp>
      <p:sp>
        <p:nvSpPr>
          <p:cNvPr id="28" name="Rectangle 27"/>
          <p:cNvSpPr/>
          <p:nvPr/>
        </p:nvSpPr>
        <p:spPr>
          <a:xfrm>
            <a:off x="2132790" y="3446548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Camera</a:t>
            </a:r>
            <a:endParaRPr lang="en-US" sz="1600" b="1" dirty="0"/>
          </a:p>
        </p:txBody>
      </p:sp>
      <p:sp>
        <p:nvSpPr>
          <p:cNvPr id="29" name="Rectangle 28"/>
          <p:cNvSpPr/>
          <p:nvPr/>
        </p:nvSpPr>
        <p:spPr>
          <a:xfrm>
            <a:off x="4242839" y="3446548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Accelerometer</a:t>
            </a:r>
            <a:endParaRPr lang="en-US" sz="1600" b="1" dirty="0"/>
          </a:p>
        </p:txBody>
      </p:sp>
      <p:sp>
        <p:nvSpPr>
          <p:cNvPr id="31" name="Rectangle 30"/>
          <p:cNvSpPr/>
          <p:nvPr/>
        </p:nvSpPr>
        <p:spPr>
          <a:xfrm>
            <a:off x="2132790" y="4956261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 smtClean="0"/>
              <a:t>Interac</a:t>
            </a:r>
            <a:endParaRPr lang="en-US" sz="1600" b="1" dirty="0"/>
          </a:p>
        </p:txBody>
      </p:sp>
      <p:sp>
        <p:nvSpPr>
          <p:cNvPr id="32" name="Rectangle 31"/>
          <p:cNvSpPr/>
          <p:nvPr/>
        </p:nvSpPr>
        <p:spPr>
          <a:xfrm>
            <a:off x="4242839" y="4956261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Stethoscope</a:t>
            </a:r>
            <a:endParaRPr lang="en-US" sz="1600" b="1" dirty="0"/>
          </a:p>
        </p:txBody>
      </p:sp>
      <p:sp>
        <p:nvSpPr>
          <p:cNvPr id="33" name="Rectangle 32"/>
          <p:cNvSpPr/>
          <p:nvPr/>
        </p:nvSpPr>
        <p:spPr>
          <a:xfrm>
            <a:off x="2160921" y="6342648"/>
            <a:ext cx="13682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IR-camera</a:t>
            </a:r>
            <a:endParaRPr lang="en-US" sz="1600" b="1" dirty="0"/>
          </a:p>
        </p:txBody>
      </p:sp>
      <p:sp>
        <p:nvSpPr>
          <p:cNvPr id="34" name="Rectangle 33"/>
          <p:cNvSpPr/>
          <p:nvPr/>
        </p:nvSpPr>
        <p:spPr>
          <a:xfrm>
            <a:off x="58291" y="6335797"/>
            <a:ext cx="16155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Smoke detector</a:t>
            </a:r>
            <a:endParaRPr lang="en-US" sz="1600" b="1" dirty="0"/>
          </a:p>
        </p:txBody>
      </p:sp>
      <p:sp>
        <p:nvSpPr>
          <p:cNvPr id="35" name="Rectangle 34"/>
          <p:cNvSpPr/>
          <p:nvPr/>
        </p:nvSpPr>
        <p:spPr>
          <a:xfrm>
            <a:off x="6423762" y="3568250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Scanner</a:t>
            </a:r>
            <a:endParaRPr lang="en-US" sz="1600" b="1" dirty="0"/>
          </a:p>
        </p:txBody>
      </p:sp>
      <p:sp>
        <p:nvSpPr>
          <p:cNvPr id="36" name="Rectangle 35"/>
          <p:cNvSpPr/>
          <p:nvPr/>
        </p:nvSpPr>
        <p:spPr>
          <a:xfrm>
            <a:off x="8063721" y="3568250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Ultrasound</a:t>
            </a:r>
            <a:endParaRPr lang="en-US" sz="1600" b="1" dirty="0"/>
          </a:p>
        </p:txBody>
      </p:sp>
      <p:sp>
        <p:nvSpPr>
          <p:cNvPr id="37" name="Rectangle 36"/>
          <p:cNvSpPr/>
          <p:nvPr/>
        </p:nvSpPr>
        <p:spPr>
          <a:xfrm>
            <a:off x="10056486" y="3568250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Laser scanner</a:t>
            </a:r>
            <a:endParaRPr lang="en-US" sz="1600" b="1" dirty="0"/>
          </a:p>
        </p:txBody>
      </p:sp>
      <p:sp>
        <p:nvSpPr>
          <p:cNvPr id="38" name="Rectangle 37"/>
          <p:cNvSpPr/>
          <p:nvPr/>
        </p:nvSpPr>
        <p:spPr>
          <a:xfrm>
            <a:off x="6479808" y="5093905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Camera + flash</a:t>
            </a:r>
            <a:endParaRPr lang="en-US" sz="1600" b="1" dirty="0"/>
          </a:p>
        </p:txBody>
      </p:sp>
      <p:sp>
        <p:nvSpPr>
          <p:cNvPr id="39" name="Rectangle 38"/>
          <p:cNvSpPr/>
          <p:nvPr/>
        </p:nvSpPr>
        <p:spPr>
          <a:xfrm>
            <a:off x="8168970" y="5093905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X-ray</a:t>
            </a:r>
            <a:endParaRPr lang="en-US" sz="1600" b="1" dirty="0"/>
          </a:p>
        </p:txBody>
      </p:sp>
      <p:sp>
        <p:nvSpPr>
          <p:cNvPr id="40" name="Rectangle 39"/>
          <p:cNvSpPr/>
          <p:nvPr/>
        </p:nvSpPr>
        <p:spPr>
          <a:xfrm>
            <a:off x="9953958" y="5093905"/>
            <a:ext cx="1595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Measuring laser</a:t>
            </a:r>
            <a:endParaRPr lang="en-US" sz="1600" b="1" dirty="0"/>
          </a:p>
        </p:txBody>
      </p:sp>
      <p:sp>
        <p:nvSpPr>
          <p:cNvPr id="41" name="Rectangle 40"/>
          <p:cNvSpPr/>
          <p:nvPr/>
        </p:nvSpPr>
        <p:spPr>
          <a:xfrm>
            <a:off x="6479808" y="6235988"/>
            <a:ext cx="1595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Kinect</a:t>
            </a:r>
            <a:endParaRPr lang="en-US" sz="1600" b="1" dirty="0"/>
          </a:p>
        </p:txBody>
      </p:sp>
      <p:pic>
        <p:nvPicPr>
          <p:cNvPr id="3108" name="Picture 36" descr="Image result for Thermometer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77" y="3966846"/>
            <a:ext cx="1010773" cy="101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106916" y="4956261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Thermometer</a:t>
            </a:r>
            <a:endParaRPr lang="en-US" sz="1600" b="1" dirty="0"/>
          </a:p>
        </p:txBody>
      </p:sp>
      <p:sp>
        <p:nvSpPr>
          <p:cNvPr id="44" name="Rectangle 43"/>
          <p:cNvSpPr/>
          <p:nvPr/>
        </p:nvSpPr>
        <p:spPr>
          <a:xfrm>
            <a:off x="8227169" y="6299991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Thermometer</a:t>
            </a:r>
            <a:endParaRPr lang="en-US" sz="1600" b="1" dirty="0"/>
          </a:p>
        </p:txBody>
      </p:sp>
      <p:pic>
        <p:nvPicPr>
          <p:cNvPr id="3110" name="Picture 38" descr="Image result for Thermometer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311" y="5551979"/>
            <a:ext cx="690046" cy="6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85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Electromagnetic Spectrum</a:t>
            </a:r>
            <a:endParaRPr lang="en-US" dirty="0"/>
          </a:p>
        </p:txBody>
      </p:sp>
      <p:pic>
        <p:nvPicPr>
          <p:cNvPr id="7170" name="Picture 2" descr="Image result for electromagnetic 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90" y="1034942"/>
            <a:ext cx="9753600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211" y="6387993"/>
            <a:ext cx="11084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www.flickr.com/photos/advancedphotonsource/5940581568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800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Mechanical Vibration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6360" y="6383675"/>
            <a:ext cx="11516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https://www.olympus-ims.com/en/ndt-tutorials/flaw-detection/ultrasound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</a:t>
            </a:r>
            <a:endParaRPr lang="en-US" sz="1200" dirty="0">
              <a:effectLst/>
            </a:endParaRPr>
          </a:p>
        </p:txBody>
      </p:sp>
      <p:pic>
        <p:nvPicPr>
          <p:cNvPr id="8194" name="Picture 2" descr="Sound Spectr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55" y="2315467"/>
            <a:ext cx="9128089" cy="253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8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384593" cy="2186700"/>
          </a:xfrm>
        </p:spPr>
        <p:txBody>
          <a:bodyPr/>
          <a:lstStyle/>
          <a:p>
            <a:r>
              <a:rPr lang="en-US" sz="4000" dirty="0" smtClean="0"/>
              <a:t>Applications of Smart Structure Technology in Civil Engineering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73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Structural </a:t>
            </a:r>
            <a:r>
              <a:rPr lang="en-US" dirty="0"/>
              <a:t>Engineering: </a:t>
            </a:r>
            <a:r>
              <a:rPr lang="en-US" dirty="0" smtClean="0"/>
              <a:t>Wireless Monitoring of a Cable-Stayed Bridge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349" y="892429"/>
            <a:ext cx="8325302" cy="533730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86360" y="6270371"/>
            <a:ext cx="110642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Cho</a:t>
            </a:r>
            <a:r>
              <a:rPr lang="en-US" sz="1400" dirty="0"/>
              <a:t>, S., Jo, H., Jang, S., Park, J., Jung, H. J., Yun, C. B., ... &amp; </a:t>
            </a:r>
            <a:r>
              <a:rPr lang="en-US" sz="1400" dirty="0" err="1"/>
              <a:t>Seo</a:t>
            </a:r>
            <a:r>
              <a:rPr lang="en-US" sz="1400" dirty="0"/>
              <a:t>, J. W. (2010). Structural health monitoring of a cable-stayed bridge using wireless smart sensor technology: data analyses. Smart Structures and Systems, 6(5-6), 461-480. 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015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Structural Engineering: Visual </a:t>
            </a:r>
            <a:r>
              <a:rPr lang="en-US" dirty="0"/>
              <a:t>Inspection – Crack </a:t>
            </a:r>
            <a:r>
              <a:rPr lang="en-US" dirty="0" smtClean="0"/>
              <a:t>Detection</a:t>
            </a:r>
            <a:endParaRPr lang="en-US" dirty="0"/>
          </a:p>
        </p:txBody>
      </p:sp>
      <p:pic>
        <p:nvPicPr>
          <p:cNvPr id="3" name="Picture 3" descr="Crack_Detector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300" y="1935903"/>
            <a:ext cx="5462014" cy="3413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Content Placeholder 3" descr="crack_zoom_small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1987" y="1935903"/>
            <a:ext cx="5141482" cy="3413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86360" y="6260289"/>
            <a:ext cx="11143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Jahanshahi, M. R., </a:t>
            </a:r>
            <a:r>
              <a:rPr lang="en-US" sz="1400" dirty="0" err="1"/>
              <a:t>Masri</a:t>
            </a:r>
            <a:r>
              <a:rPr lang="en-US" sz="1400" dirty="0"/>
              <a:t>, S. F., Padgett, C. W., &amp; </a:t>
            </a:r>
            <a:r>
              <a:rPr lang="en-US" sz="1400" dirty="0" err="1"/>
              <a:t>Sukhatme</a:t>
            </a:r>
            <a:r>
              <a:rPr lang="en-US" sz="1400" dirty="0"/>
              <a:t>, G. S. (2013). An innovative methodology for detection and quantification of cracks through incorporation of depth perception. Machine vision and applications, 24(2), 227-241.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9630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Structural Engineering: Bridge Deck Assessment Robot</a:t>
            </a:r>
            <a:endParaRPr lang="en-US" dirty="0"/>
          </a:p>
        </p:txBody>
      </p:sp>
      <p:pic>
        <p:nvPicPr>
          <p:cNvPr id="4" name="yIdjZ_yrROs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352974"/>
            <a:ext cx="8615680" cy="48463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4581" y="6360068"/>
            <a:ext cx="3232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cait.rutgers.edu/rabit-asce-award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683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Structural Engineering: Visual Inspection </a:t>
            </a:r>
            <a:r>
              <a:rPr lang="en-US" dirty="0" smtClean="0"/>
              <a:t>– Façade Inspection using UAVs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294" y="1240364"/>
            <a:ext cx="5602101" cy="4922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1300" y="6264071"/>
            <a:ext cx="109372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Choi, J., Yeum, C., Dyke, S., &amp; Jahanshahi, M. (2018). Computer-aided approach for rapid post-event visual evaluation of a building façade. Sensors, 18(9), 3017.</a:t>
            </a:r>
            <a:endParaRPr lang="en-US" sz="1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1" y="4346591"/>
            <a:ext cx="5854700" cy="165068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8" y="1354561"/>
            <a:ext cx="1585788" cy="2463550"/>
          </a:xfrm>
          <a:prstGeom prst="rect">
            <a:avLst/>
          </a:prstGeom>
        </p:spPr>
      </p:pic>
      <p:pic>
        <p:nvPicPr>
          <p:cNvPr id="7" name="Picture 6" descr="Picture4 (1)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650" y="1354561"/>
            <a:ext cx="3307381" cy="2463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4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07" y="4389367"/>
            <a:ext cx="3894773" cy="14569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Structural Engineering: Visual </a:t>
            </a:r>
            <a:r>
              <a:rPr lang="en-US" dirty="0" smtClean="0"/>
              <a:t>Inspection </a:t>
            </a:r>
            <a:r>
              <a:rPr lang="en-US" dirty="0"/>
              <a:t>–  </a:t>
            </a:r>
            <a:r>
              <a:rPr lang="en-US" dirty="0" smtClean="0"/>
              <a:t>3D Pavement Inspection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02895"/>
            <a:ext cx="3580598" cy="342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354" y="1019131"/>
            <a:ext cx="5566362" cy="50768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3267" y="6231925"/>
            <a:ext cx="108373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Jahanshahi, M. R., </a:t>
            </a:r>
            <a:r>
              <a:rPr lang="en-US" sz="1400" dirty="0" err="1"/>
              <a:t>Jazizadeh</a:t>
            </a:r>
            <a:r>
              <a:rPr lang="en-US" sz="1400" dirty="0"/>
              <a:t>, F., </a:t>
            </a:r>
            <a:r>
              <a:rPr lang="en-US" sz="1400" dirty="0" err="1"/>
              <a:t>Masri</a:t>
            </a:r>
            <a:r>
              <a:rPr lang="en-US" sz="1400" dirty="0"/>
              <a:t>, S. F., &amp; </a:t>
            </a:r>
            <a:r>
              <a:rPr lang="en-US" sz="1400" dirty="0" err="1"/>
              <a:t>Becerik</a:t>
            </a:r>
            <a:r>
              <a:rPr lang="en-US" sz="1400" dirty="0"/>
              <a:t>-Gerber, B. (2013). Unsupervised Approach for Autonomous Pavement-Defect Detection and Quantification Using an Inexpensive Depth Sensor. </a:t>
            </a:r>
            <a:r>
              <a:rPr lang="en-US" sz="1400" i="1" dirty="0"/>
              <a:t>Journal of Computing in Civil Engineering</a:t>
            </a:r>
            <a:r>
              <a:rPr lang="en-US" sz="1400" dirty="0"/>
              <a:t>, </a:t>
            </a:r>
            <a:r>
              <a:rPr lang="en-US" sz="1400" i="1" dirty="0"/>
              <a:t>27</a:t>
            </a:r>
            <a:r>
              <a:rPr lang="en-US" sz="1400" dirty="0"/>
              <a:t>(6), 743–754. 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0783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41300" y="1186921"/>
            <a:ext cx="11727180" cy="4724400"/>
          </a:xfrm>
          <a:prstGeom prst="rect">
            <a:avLst/>
          </a:prstGeom>
          <a:noFill/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 smtClean="0">
                <a:ea typeface="Gulim" panose="020B0600000101010101" pitchFamily="34" charset="-127"/>
              </a:rPr>
              <a:t>Part I: Introduction of Smart Structure Technology</a:t>
            </a:r>
          </a:p>
          <a:p>
            <a:endParaRPr lang="en-US" altLang="ko-KR" sz="2800" dirty="0" smtClean="0">
              <a:ea typeface="Gulim" panose="020B0600000101010101" pitchFamily="34" charset="-127"/>
            </a:endParaRPr>
          </a:p>
          <a:p>
            <a:r>
              <a:rPr lang="en-US" altLang="ko-KR" sz="2800" b="1" dirty="0" smtClean="0">
                <a:ea typeface="Gulim" panose="020B0600000101010101" pitchFamily="34" charset="-127"/>
              </a:rPr>
              <a:t>Part II: Review of the Course Syllabus</a:t>
            </a:r>
          </a:p>
          <a:p>
            <a:endParaRPr lang="en-US" altLang="ko-KR" sz="2800" b="1" dirty="0">
              <a:ea typeface="Gulim" panose="020B0600000101010101" pitchFamily="34" charset="-127"/>
            </a:endParaRPr>
          </a:p>
          <a:p>
            <a:r>
              <a:rPr lang="en-US" altLang="ko-KR" sz="2800" b="1" dirty="0" smtClean="0">
                <a:ea typeface="Gulim" panose="020B0600000101010101" pitchFamily="34" charset="-127"/>
              </a:rPr>
              <a:t>Part III: Instructor's Prior Research</a:t>
            </a:r>
          </a:p>
          <a:p>
            <a:endParaRPr lang="en-US" altLang="ko-KR" sz="2800" b="1" dirty="0">
              <a:ea typeface="Gulim" panose="020B0600000101010101" pitchFamily="34" charset="-127"/>
            </a:endParaRPr>
          </a:p>
          <a:p>
            <a:endParaRPr lang="en-US" altLang="ko-KR" sz="2000" b="1" dirty="0" smtClean="0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94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Structural Engineering: Delamination Detection using Acoustic Analysis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44882" y="5400388"/>
            <a:ext cx="2479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go.unl.edu/ic7w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4" name="Picture 2" descr="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26" y="2093661"/>
            <a:ext cx="5551308" cy="3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3026" y="6323168"/>
            <a:ext cx="10792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https://news.unl.edu/newsrooms/today/article/how-acoustics-can-be-an-early-warning-system-for-bridges</a:t>
            </a:r>
            <a:r>
              <a:rPr lang="en-US" sz="1400" dirty="0" smtClean="0">
                <a:hlinkClick r:id="rId5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3076" name="Picture 4" descr="https://news.unl.edu/sites/default/files/media/Zhu%20%26%20Su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641" y="1686467"/>
            <a:ext cx="3425190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67740" y="5892556"/>
            <a:ext cx="3865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7"/>
              </a:rPr>
              <a:t>https://</a:t>
            </a:r>
            <a:r>
              <a:rPr lang="en-US" sz="1400" dirty="0" smtClean="0">
                <a:hlinkClick r:id="rId7"/>
              </a:rPr>
              <a:t>www.youtube.com/watch?v=GPfPdk_t7gk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547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500" dirty="0"/>
              <a:t>Structural Engineering: </a:t>
            </a:r>
            <a:r>
              <a:rPr lang="en-US" sz="2500" dirty="0" smtClean="0"/>
              <a:t>Acoustic Impact-Echo Investigation of Concrete Delamination</a:t>
            </a:r>
            <a:endParaRPr lang="en-US" sz="2500" dirty="0"/>
          </a:p>
        </p:txBody>
      </p:sp>
      <p:pic>
        <p:nvPicPr>
          <p:cNvPr id="2050" name="Picture 2" descr="https://www.sciencedaily.com/images/2012/10/121022162701_1_900x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74" y="1793514"/>
            <a:ext cx="4865159" cy="347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3026" y="5992968"/>
            <a:ext cx="107921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www.sciencedaily.com/releases/2012/10/121022162701.htm</a:t>
            </a:r>
            <a:r>
              <a:rPr lang="en-US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Mazzeo</a:t>
            </a:r>
            <a:r>
              <a:rPr lang="en-US" sz="1400" dirty="0"/>
              <a:t>, B. A., </a:t>
            </a:r>
            <a:r>
              <a:rPr lang="en-US" sz="1400" dirty="0" err="1"/>
              <a:t>Patil</a:t>
            </a:r>
            <a:r>
              <a:rPr lang="en-US" sz="1400" dirty="0"/>
              <a:t>, A. N., &amp; Guthrie, W. S. (2012). Acoustic impact-echo investigation of concrete </a:t>
            </a:r>
            <a:r>
              <a:rPr lang="en-US" sz="1400" dirty="0" err="1"/>
              <a:t>delaminations</a:t>
            </a:r>
            <a:r>
              <a:rPr lang="en-US" sz="1400" dirty="0"/>
              <a:t> using liquid droplet excitation. NDT &amp; E International, 51, 41–44. https://doi.org/10.1016/j.ndteint.2012.05.007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1320799"/>
            <a:ext cx="3779222" cy="442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Structural Engineering: </a:t>
            </a:r>
            <a:r>
              <a:rPr lang="en-US" dirty="0" smtClean="0"/>
              <a:t>Robotic </a:t>
            </a:r>
            <a:r>
              <a:rPr lang="en-US" dirty="0"/>
              <a:t>for Structural </a:t>
            </a:r>
            <a:r>
              <a:rPr lang="en-US" dirty="0" smtClean="0"/>
              <a:t>Assessment</a:t>
            </a:r>
            <a:endParaRPr lang="en-US" dirty="0"/>
          </a:p>
        </p:txBody>
      </p:sp>
      <p:pic>
        <p:nvPicPr>
          <p:cNvPr id="3" name="YCihWIBIGZ8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319107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6786" y="6343134"/>
            <a:ext cx="22653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Roboto" panose="02000000000000000000" pitchFamily="2" charset="0"/>
                <a:hlinkClick r:id="rId4"/>
              </a:rPr>
              <a:t>https://youtu.be/YCihWIBIGZ8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083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Structural Engineering: </a:t>
            </a:r>
            <a:r>
              <a:rPr lang="en-US" dirty="0" smtClean="0"/>
              <a:t>Video Surveillance of Vehicle Clearance</a:t>
            </a:r>
            <a:endParaRPr lang="en-US" dirty="0"/>
          </a:p>
        </p:txBody>
      </p:sp>
      <p:pic>
        <p:nvPicPr>
          <p:cNvPr id="5" name="UKFJrwCvb-s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97050" y="1083863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3026" y="6323168"/>
            <a:ext cx="10792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www.youtube.com/yovo68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966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950700" cy="684233"/>
          </a:xfrm>
        </p:spPr>
        <p:txBody>
          <a:bodyPr/>
          <a:lstStyle/>
          <a:p>
            <a:r>
              <a:rPr lang="en-US" sz="2700" dirty="0"/>
              <a:t>Structural Engineering: </a:t>
            </a:r>
            <a:r>
              <a:rPr lang="en-US" sz="2700" dirty="0" smtClean="0"/>
              <a:t>Rail Inspection using Non-contact Ultrasonic Transducers</a:t>
            </a:r>
            <a:endParaRPr lang="en-US" sz="27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309" y="2202653"/>
            <a:ext cx="7130866" cy="2847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59" y="1882649"/>
            <a:ext cx="4832484" cy="35138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3658" y="6225179"/>
            <a:ext cx="106365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Rizzo, P., </a:t>
            </a:r>
            <a:r>
              <a:rPr lang="en-US" sz="1400" dirty="0" err="1"/>
              <a:t>Cammarata</a:t>
            </a:r>
            <a:r>
              <a:rPr lang="en-US" sz="1400" dirty="0"/>
              <a:t>, M., </a:t>
            </a:r>
            <a:r>
              <a:rPr lang="en-US" sz="1400" dirty="0" err="1"/>
              <a:t>Bartoli</a:t>
            </a:r>
            <a:r>
              <a:rPr lang="en-US" sz="1400" dirty="0"/>
              <a:t>, I., di </a:t>
            </a:r>
            <a:r>
              <a:rPr lang="en-US" sz="1400" dirty="0" err="1"/>
              <a:t>Scalea</a:t>
            </a:r>
            <a:r>
              <a:rPr lang="en-US" sz="1400" dirty="0"/>
              <a:t>, F. L., </a:t>
            </a:r>
            <a:r>
              <a:rPr lang="en-US" sz="1400" dirty="0" err="1"/>
              <a:t>Salamone</a:t>
            </a:r>
            <a:r>
              <a:rPr lang="en-US" sz="1400" dirty="0"/>
              <a:t>, S., </a:t>
            </a:r>
            <a:r>
              <a:rPr lang="en-US" sz="1400" dirty="0" err="1"/>
              <a:t>Coccia</a:t>
            </a:r>
            <a:r>
              <a:rPr lang="en-US" sz="1400" dirty="0"/>
              <a:t>, S., &amp; Phillips, R. (2010). Ultrasonic guided waves-based monitoring of rail head: laboratory and field tests. </a:t>
            </a:r>
            <a:r>
              <a:rPr lang="en-US" sz="1400" i="1" dirty="0"/>
              <a:t>Advances in Civil Engineering</a:t>
            </a:r>
            <a:r>
              <a:rPr lang="en-US" sz="1400" dirty="0"/>
              <a:t>, </a:t>
            </a:r>
            <a:r>
              <a:rPr lang="en-US" sz="1400" i="1" dirty="0"/>
              <a:t>2010</a:t>
            </a:r>
            <a:r>
              <a:rPr lang="en-US" sz="14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6216650" y="5213301"/>
            <a:ext cx="4997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www.youtube.com/watch?v=wqKzrFeYEU8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7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600" dirty="0" smtClean="0"/>
              <a:t>Structural Engineering: Coating </a:t>
            </a:r>
            <a:r>
              <a:rPr lang="en-US" sz="2600" dirty="0"/>
              <a:t>Thickness Quantification using Laser Thermography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669196"/>
            <a:ext cx="5831230" cy="41050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687" r="8347"/>
          <a:stretch/>
        </p:blipFill>
        <p:spPr>
          <a:xfrm>
            <a:off x="6104890" y="1790162"/>
            <a:ext cx="5745051" cy="38631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3658" y="6290492"/>
            <a:ext cx="106538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Hwang, S., Park, J., </a:t>
            </a:r>
            <a:r>
              <a:rPr lang="en-US" sz="1400" dirty="0" err="1"/>
              <a:t>Jin</a:t>
            </a:r>
            <a:r>
              <a:rPr lang="en-US" sz="1400" dirty="0"/>
              <a:t>, Z., &amp; </a:t>
            </a:r>
            <a:r>
              <a:rPr lang="en-US" sz="1400" dirty="0" err="1"/>
              <a:t>Sohn</a:t>
            </a:r>
            <a:r>
              <a:rPr lang="en-US" sz="1400" dirty="0"/>
              <a:t>, H. Reference-free Coating Thickness Quantification using Laser Thermography under Various Exterior Temperature Conditions.</a:t>
            </a:r>
          </a:p>
        </p:txBody>
      </p:sp>
    </p:spTree>
    <p:extLst>
      <p:ext uri="{BB962C8B-B14F-4D97-AF65-F5344CB8AC3E}">
        <p14:creationId xmlns:p14="http://schemas.microsoft.com/office/powerpoint/2010/main" val="31292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Structural Engineering: </a:t>
            </a:r>
            <a:r>
              <a:rPr lang="en-US" dirty="0" smtClean="0"/>
              <a:t>Delamination Detection using Piezoelectric Sensors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260" y="1014741"/>
            <a:ext cx="9527259" cy="50852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3658" y="6290492"/>
            <a:ext cx="1093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Yeum, C. M., </a:t>
            </a:r>
            <a:r>
              <a:rPr lang="en-US" sz="1400" dirty="0" err="1"/>
              <a:t>Sohn</a:t>
            </a:r>
            <a:r>
              <a:rPr lang="en-US" sz="1400" dirty="0"/>
              <a:t>, H., &amp; </a:t>
            </a:r>
            <a:r>
              <a:rPr lang="en-US" sz="1400" dirty="0" err="1"/>
              <a:t>Ihn</a:t>
            </a:r>
            <a:r>
              <a:rPr lang="en-US" sz="1400" dirty="0"/>
              <a:t>, J. B. (2011, March). Delamination detection in a composite plate using a dual piezoelectric transducer network. In Health Monitoring of Structural and Biological Systems 2011 (Vol. 7984, p. 798406). </a:t>
            </a:r>
          </a:p>
        </p:txBody>
      </p:sp>
    </p:spTree>
    <p:extLst>
      <p:ext uri="{BB962C8B-B14F-4D97-AF65-F5344CB8AC3E}">
        <p14:creationId xmlns:p14="http://schemas.microsoft.com/office/powerpoint/2010/main" val="224376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650" dirty="0"/>
              <a:t>Structural Engineering: </a:t>
            </a:r>
            <a:r>
              <a:rPr lang="en-US" sz="2650" dirty="0" smtClean="0"/>
              <a:t>Autonomous Vehicle for Structural Control and Assessment</a:t>
            </a:r>
            <a:endParaRPr lang="en-US" sz="2650" dirty="0"/>
          </a:p>
        </p:txBody>
      </p:sp>
      <p:pic>
        <p:nvPicPr>
          <p:cNvPr id="3" name="TS2KWmGCsnQ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88160" y="1288626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3026" y="6323168"/>
            <a:ext cx="10792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www.youtube.com/watch?v=TS2KWmGCsnQ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380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Structural </a:t>
            </a:r>
            <a:r>
              <a:rPr lang="en-US" dirty="0" smtClean="0"/>
              <a:t>Engineering: Image Registration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3" y="949723"/>
            <a:ext cx="5254911" cy="53312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71" y="1090909"/>
            <a:ext cx="4147625" cy="51998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1300" y="6290734"/>
            <a:ext cx="117839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Li, R., Yuan, Y., Zhang, W., &amp; Yuan, Y. (2018). Unified Vision‐Based Methodology for Simultaneous Concrete Defect Detection and </a:t>
            </a:r>
            <a:r>
              <a:rPr lang="en-US" sz="1400" dirty="0" err="1"/>
              <a:t>Geolocalization</a:t>
            </a:r>
            <a:r>
              <a:rPr lang="en-US" sz="1400" dirty="0"/>
              <a:t>. Computer‐Aided Civil and Infrastructure Engineering.</a:t>
            </a:r>
          </a:p>
        </p:txBody>
      </p:sp>
    </p:spTree>
    <p:extLst>
      <p:ext uri="{BB962C8B-B14F-4D97-AF65-F5344CB8AC3E}">
        <p14:creationId xmlns:p14="http://schemas.microsoft.com/office/powerpoint/2010/main" val="69771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Material Engineering: Self-Healing Concrete</a:t>
            </a:r>
            <a:endParaRPr lang="en-US" dirty="0"/>
          </a:p>
        </p:txBody>
      </p:sp>
      <p:pic>
        <p:nvPicPr>
          <p:cNvPr id="4" name="eN-vJB7yeJI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26260" y="1463040"/>
            <a:ext cx="8615680" cy="48463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3026" y="6400224"/>
            <a:ext cx="10792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www.youtube.com/watch?v=eN-vJB7yeJI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454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Smart Structures and Systems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EC80D-14B2-467F-8887-0F26DE39C7DD}"/>
              </a:ext>
            </a:extLst>
          </p:cNvPr>
          <p:cNvSpPr txBox="1"/>
          <p:nvPr/>
        </p:nvSpPr>
        <p:spPr>
          <a:xfrm>
            <a:off x="3831736" y="2702288"/>
            <a:ext cx="155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05C513-87FA-48B0-9171-4C25024BB23A}"/>
              </a:ext>
            </a:extLst>
          </p:cNvPr>
          <p:cNvGrpSpPr/>
          <p:nvPr/>
        </p:nvGrpSpPr>
        <p:grpSpPr>
          <a:xfrm>
            <a:off x="4261341" y="1885178"/>
            <a:ext cx="690619" cy="758392"/>
            <a:chOff x="1842950" y="4871071"/>
            <a:chExt cx="573088" cy="677862"/>
          </a:xfrm>
          <a:solidFill>
            <a:schemeClr val="tx1"/>
          </a:solidFill>
        </p:grpSpPr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4DA2BC69-C3D5-419A-B4AF-D7E559CD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950" y="4871071"/>
              <a:ext cx="573088" cy="352425"/>
            </a:xfrm>
            <a:custGeom>
              <a:avLst/>
              <a:gdLst>
                <a:gd name="T0" fmla="*/ 11 w 237"/>
                <a:gd name="T1" fmla="*/ 91 h 146"/>
                <a:gd name="T2" fmla="*/ 101 w 237"/>
                <a:gd name="T3" fmla="*/ 141 h 146"/>
                <a:gd name="T4" fmla="*/ 118 w 237"/>
                <a:gd name="T5" fmla="*/ 146 h 146"/>
                <a:gd name="T6" fmla="*/ 135 w 237"/>
                <a:gd name="T7" fmla="*/ 141 h 146"/>
                <a:gd name="T8" fmla="*/ 226 w 237"/>
                <a:gd name="T9" fmla="*/ 91 h 146"/>
                <a:gd name="T10" fmla="*/ 237 w 237"/>
                <a:gd name="T11" fmla="*/ 73 h 146"/>
                <a:gd name="T12" fmla="*/ 226 w 237"/>
                <a:gd name="T13" fmla="*/ 54 h 146"/>
                <a:gd name="T14" fmla="*/ 135 w 237"/>
                <a:gd name="T15" fmla="*/ 4 h 146"/>
                <a:gd name="T16" fmla="*/ 118 w 237"/>
                <a:gd name="T17" fmla="*/ 0 h 146"/>
                <a:gd name="T18" fmla="*/ 101 w 237"/>
                <a:gd name="T19" fmla="*/ 4 h 146"/>
                <a:gd name="T20" fmla="*/ 11 w 237"/>
                <a:gd name="T21" fmla="*/ 54 h 146"/>
                <a:gd name="T22" fmla="*/ 0 w 237"/>
                <a:gd name="T23" fmla="*/ 73 h 146"/>
                <a:gd name="T24" fmla="*/ 11 w 237"/>
                <a:gd name="T25" fmla="*/ 9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146">
                  <a:moveTo>
                    <a:pt x="11" y="91"/>
                  </a:moveTo>
                  <a:cubicBezTo>
                    <a:pt x="101" y="141"/>
                    <a:pt x="101" y="141"/>
                    <a:pt x="101" y="141"/>
                  </a:cubicBezTo>
                  <a:cubicBezTo>
                    <a:pt x="107" y="144"/>
                    <a:pt x="112" y="146"/>
                    <a:pt x="118" y="146"/>
                  </a:cubicBezTo>
                  <a:cubicBezTo>
                    <a:pt x="124" y="146"/>
                    <a:pt x="130" y="144"/>
                    <a:pt x="135" y="141"/>
                  </a:cubicBezTo>
                  <a:cubicBezTo>
                    <a:pt x="226" y="91"/>
                    <a:pt x="226" y="91"/>
                    <a:pt x="226" y="91"/>
                  </a:cubicBezTo>
                  <a:cubicBezTo>
                    <a:pt x="232" y="87"/>
                    <a:pt x="237" y="80"/>
                    <a:pt x="237" y="73"/>
                  </a:cubicBezTo>
                  <a:cubicBezTo>
                    <a:pt x="237" y="65"/>
                    <a:pt x="232" y="58"/>
                    <a:pt x="226" y="54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30" y="1"/>
                    <a:pt x="124" y="0"/>
                    <a:pt x="118" y="0"/>
                  </a:cubicBezTo>
                  <a:cubicBezTo>
                    <a:pt x="112" y="0"/>
                    <a:pt x="107" y="1"/>
                    <a:pt x="101" y="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58"/>
                    <a:pt x="0" y="65"/>
                    <a:pt x="0" y="73"/>
                  </a:cubicBezTo>
                  <a:cubicBezTo>
                    <a:pt x="0" y="80"/>
                    <a:pt x="4" y="87"/>
                    <a:pt x="11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9DF5732E-1634-45F5-B6D7-4E3A18066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950" y="5152058"/>
              <a:ext cx="573088" cy="233363"/>
            </a:xfrm>
            <a:custGeom>
              <a:avLst/>
              <a:gdLst>
                <a:gd name="T0" fmla="*/ 226 w 237"/>
                <a:gd name="T1" fmla="*/ 5 h 97"/>
                <a:gd name="T2" fmla="*/ 216 w 237"/>
                <a:gd name="T3" fmla="*/ 0 h 97"/>
                <a:gd name="T4" fmla="*/ 139 w 237"/>
                <a:gd name="T5" fmla="*/ 42 h 97"/>
                <a:gd name="T6" fmla="*/ 118 w 237"/>
                <a:gd name="T7" fmla="*/ 48 h 97"/>
                <a:gd name="T8" fmla="*/ 98 w 237"/>
                <a:gd name="T9" fmla="*/ 42 h 97"/>
                <a:gd name="T10" fmla="*/ 21 w 237"/>
                <a:gd name="T11" fmla="*/ 0 h 97"/>
                <a:gd name="T12" fmla="*/ 11 w 237"/>
                <a:gd name="T13" fmla="*/ 5 h 97"/>
                <a:gd name="T14" fmla="*/ 0 w 237"/>
                <a:gd name="T15" fmla="*/ 24 h 97"/>
                <a:gd name="T16" fmla="*/ 11 w 237"/>
                <a:gd name="T17" fmla="*/ 42 h 97"/>
                <a:gd name="T18" fmla="*/ 101 w 237"/>
                <a:gd name="T19" fmla="*/ 92 h 97"/>
                <a:gd name="T20" fmla="*/ 118 w 237"/>
                <a:gd name="T21" fmla="*/ 97 h 97"/>
                <a:gd name="T22" fmla="*/ 135 w 237"/>
                <a:gd name="T23" fmla="*/ 92 h 97"/>
                <a:gd name="T24" fmla="*/ 226 w 237"/>
                <a:gd name="T25" fmla="*/ 42 h 97"/>
                <a:gd name="T26" fmla="*/ 237 w 237"/>
                <a:gd name="T27" fmla="*/ 24 h 97"/>
                <a:gd name="T28" fmla="*/ 226 w 237"/>
                <a:gd name="T29" fmla="*/ 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7" h="97">
                  <a:moveTo>
                    <a:pt x="226" y="5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33" y="46"/>
                    <a:pt x="126" y="48"/>
                    <a:pt x="118" y="48"/>
                  </a:cubicBezTo>
                  <a:cubicBezTo>
                    <a:pt x="111" y="48"/>
                    <a:pt x="104" y="46"/>
                    <a:pt x="98" y="4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2"/>
                    <a:pt x="4" y="38"/>
                    <a:pt x="11" y="4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7" y="95"/>
                    <a:pt x="112" y="97"/>
                    <a:pt x="118" y="97"/>
                  </a:cubicBezTo>
                  <a:cubicBezTo>
                    <a:pt x="124" y="97"/>
                    <a:pt x="130" y="95"/>
                    <a:pt x="135" y="9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32" y="38"/>
                    <a:pt x="237" y="32"/>
                    <a:pt x="237" y="24"/>
                  </a:cubicBezTo>
                  <a:cubicBezTo>
                    <a:pt x="237" y="16"/>
                    <a:pt x="232" y="9"/>
                    <a:pt x="226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5BB6F889-A434-49BC-94C1-8C9642E8E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950" y="5313983"/>
              <a:ext cx="573088" cy="234950"/>
            </a:xfrm>
            <a:custGeom>
              <a:avLst/>
              <a:gdLst>
                <a:gd name="T0" fmla="*/ 226 w 237"/>
                <a:gd name="T1" fmla="*/ 6 h 97"/>
                <a:gd name="T2" fmla="*/ 216 w 237"/>
                <a:gd name="T3" fmla="*/ 0 h 97"/>
                <a:gd name="T4" fmla="*/ 139 w 237"/>
                <a:gd name="T5" fmla="*/ 43 h 97"/>
                <a:gd name="T6" fmla="*/ 118 w 237"/>
                <a:gd name="T7" fmla="*/ 48 h 97"/>
                <a:gd name="T8" fmla="*/ 98 w 237"/>
                <a:gd name="T9" fmla="*/ 43 h 97"/>
                <a:gd name="T10" fmla="*/ 21 w 237"/>
                <a:gd name="T11" fmla="*/ 0 h 97"/>
                <a:gd name="T12" fmla="*/ 11 w 237"/>
                <a:gd name="T13" fmla="*/ 6 h 97"/>
                <a:gd name="T14" fmla="*/ 0 w 237"/>
                <a:gd name="T15" fmla="*/ 24 h 97"/>
                <a:gd name="T16" fmla="*/ 11 w 237"/>
                <a:gd name="T17" fmla="*/ 42 h 97"/>
                <a:gd name="T18" fmla="*/ 101 w 237"/>
                <a:gd name="T19" fmla="*/ 92 h 97"/>
                <a:gd name="T20" fmla="*/ 118 w 237"/>
                <a:gd name="T21" fmla="*/ 97 h 97"/>
                <a:gd name="T22" fmla="*/ 135 w 237"/>
                <a:gd name="T23" fmla="*/ 92 h 97"/>
                <a:gd name="T24" fmla="*/ 226 w 237"/>
                <a:gd name="T25" fmla="*/ 42 h 97"/>
                <a:gd name="T26" fmla="*/ 237 w 237"/>
                <a:gd name="T27" fmla="*/ 24 h 97"/>
                <a:gd name="T28" fmla="*/ 226 w 237"/>
                <a:gd name="T29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7" h="97">
                  <a:moveTo>
                    <a:pt x="226" y="6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3" y="46"/>
                    <a:pt x="126" y="48"/>
                    <a:pt x="118" y="48"/>
                  </a:cubicBezTo>
                  <a:cubicBezTo>
                    <a:pt x="111" y="48"/>
                    <a:pt x="104" y="46"/>
                    <a:pt x="98" y="43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2"/>
                    <a:pt x="4" y="39"/>
                    <a:pt x="11" y="4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7" y="95"/>
                    <a:pt x="112" y="97"/>
                    <a:pt x="118" y="97"/>
                  </a:cubicBezTo>
                  <a:cubicBezTo>
                    <a:pt x="124" y="97"/>
                    <a:pt x="130" y="95"/>
                    <a:pt x="135" y="9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32" y="39"/>
                    <a:pt x="237" y="32"/>
                    <a:pt x="237" y="24"/>
                  </a:cubicBezTo>
                  <a:cubicBezTo>
                    <a:pt x="237" y="16"/>
                    <a:pt x="232" y="9"/>
                    <a:pt x="22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2DFF77A-0B1B-4D1A-B716-16F280927F19}"/>
              </a:ext>
            </a:extLst>
          </p:cNvPr>
          <p:cNvSpPr txBox="1"/>
          <p:nvPr/>
        </p:nvSpPr>
        <p:spPr>
          <a:xfrm>
            <a:off x="6864214" y="2680107"/>
            <a:ext cx="155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Information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87DF67-216F-4047-BC56-0124C4AD0D1C}"/>
              </a:ext>
            </a:extLst>
          </p:cNvPr>
          <p:cNvGrpSpPr/>
          <p:nvPr/>
        </p:nvGrpSpPr>
        <p:grpSpPr>
          <a:xfrm>
            <a:off x="7337461" y="1763520"/>
            <a:ext cx="603336" cy="831801"/>
            <a:chOff x="2768463" y="2037383"/>
            <a:chExt cx="552450" cy="676275"/>
          </a:xfrm>
          <a:solidFill>
            <a:schemeClr val="tx1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5861D1EC-4DA7-4E5F-8DBA-3ED3432D69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8463" y="2037383"/>
              <a:ext cx="552450" cy="676275"/>
            </a:xfrm>
            <a:custGeom>
              <a:avLst/>
              <a:gdLst>
                <a:gd name="T0" fmla="*/ 219 w 228"/>
                <a:gd name="T1" fmla="*/ 0 h 280"/>
                <a:gd name="T2" fmla="*/ 7 w 228"/>
                <a:gd name="T3" fmla="*/ 0 h 280"/>
                <a:gd name="T4" fmla="*/ 0 w 228"/>
                <a:gd name="T5" fmla="*/ 7 h 280"/>
                <a:gd name="T6" fmla="*/ 0 w 228"/>
                <a:gd name="T7" fmla="*/ 273 h 280"/>
                <a:gd name="T8" fmla="*/ 7 w 228"/>
                <a:gd name="T9" fmla="*/ 280 h 280"/>
                <a:gd name="T10" fmla="*/ 220 w 228"/>
                <a:gd name="T11" fmla="*/ 280 h 280"/>
                <a:gd name="T12" fmla="*/ 228 w 228"/>
                <a:gd name="T13" fmla="*/ 273 h 280"/>
                <a:gd name="T14" fmla="*/ 228 w 228"/>
                <a:gd name="T15" fmla="*/ 8 h 280"/>
                <a:gd name="T16" fmla="*/ 219 w 228"/>
                <a:gd name="T17" fmla="*/ 0 h 280"/>
                <a:gd name="T18" fmla="*/ 199 w 228"/>
                <a:gd name="T19" fmla="*/ 244 h 280"/>
                <a:gd name="T20" fmla="*/ 192 w 228"/>
                <a:gd name="T21" fmla="*/ 251 h 280"/>
                <a:gd name="T22" fmla="*/ 35 w 228"/>
                <a:gd name="T23" fmla="*/ 251 h 280"/>
                <a:gd name="T24" fmla="*/ 28 w 228"/>
                <a:gd name="T25" fmla="*/ 244 h 280"/>
                <a:gd name="T26" fmla="*/ 28 w 228"/>
                <a:gd name="T27" fmla="*/ 36 h 280"/>
                <a:gd name="T28" fmla="*/ 35 w 228"/>
                <a:gd name="T29" fmla="*/ 28 h 280"/>
                <a:gd name="T30" fmla="*/ 199 w 228"/>
                <a:gd name="T31" fmla="*/ 28 h 280"/>
                <a:gd name="T32" fmla="*/ 199 w 228"/>
                <a:gd name="T33" fmla="*/ 24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80">
                  <a:moveTo>
                    <a:pt x="21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7"/>
                    <a:pt x="3" y="280"/>
                    <a:pt x="7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4" y="280"/>
                    <a:pt x="228" y="277"/>
                    <a:pt x="228" y="27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4"/>
                    <a:pt x="224" y="0"/>
                    <a:pt x="219" y="0"/>
                  </a:cubicBezTo>
                  <a:close/>
                  <a:moveTo>
                    <a:pt x="199" y="244"/>
                  </a:moveTo>
                  <a:cubicBezTo>
                    <a:pt x="199" y="248"/>
                    <a:pt x="196" y="251"/>
                    <a:pt x="192" y="251"/>
                  </a:cubicBezTo>
                  <a:cubicBezTo>
                    <a:pt x="35" y="251"/>
                    <a:pt x="35" y="251"/>
                    <a:pt x="35" y="251"/>
                  </a:cubicBezTo>
                  <a:cubicBezTo>
                    <a:pt x="31" y="251"/>
                    <a:pt x="28" y="248"/>
                    <a:pt x="28" y="244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2"/>
                    <a:pt x="31" y="28"/>
                    <a:pt x="35" y="28"/>
                  </a:cubicBezTo>
                  <a:cubicBezTo>
                    <a:pt x="199" y="28"/>
                    <a:pt x="199" y="28"/>
                    <a:pt x="199" y="28"/>
                  </a:cubicBezTo>
                  <a:lnTo>
                    <a:pt x="199" y="2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07E2BF76-2190-487A-B034-D3C1E476A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154858"/>
              <a:ext cx="346075" cy="34925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B72748D8-27A5-4752-8A64-A1163E9BF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223121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39861E94-1CA7-4DC2-AAF3-A3F28F377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291383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4" name="Freeform 28">
              <a:extLst>
                <a:ext uri="{FF2B5EF4-FFF2-40B4-BE49-F238E27FC236}">
                  <a16:creationId xmlns:a16="http://schemas.microsoft.com/office/drawing/2014/main" id="{CF58E887-845D-4E81-A544-F82D4B6D8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358058"/>
              <a:ext cx="346075" cy="34925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029B1E17-BE3E-4706-80D9-D325759CB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426321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13DCD2CF-AC95-46AB-82D6-E34096004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494583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2D783160-3439-4EC7-9741-6FD3A59CF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561258"/>
              <a:ext cx="346075" cy="34925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68619D-63CF-40E4-8E3D-F4C5795D1E23}"/>
              </a:ext>
            </a:extLst>
          </p:cNvPr>
          <p:cNvGrpSpPr/>
          <p:nvPr/>
        </p:nvGrpSpPr>
        <p:grpSpPr>
          <a:xfrm rot="806914" flipH="1">
            <a:off x="7799980" y="1896491"/>
            <a:ext cx="476331" cy="476331"/>
            <a:chOff x="1787388" y="3032746"/>
            <a:chExt cx="682625" cy="682625"/>
          </a:xfrm>
          <a:solidFill>
            <a:schemeClr val="tx1"/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D139DC8A-CBC4-4D4A-9763-E973ACF7C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563" y="3166096"/>
              <a:ext cx="498475" cy="495300"/>
            </a:xfrm>
            <a:custGeom>
              <a:avLst/>
              <a:gdLst>
                <a:gd name="T0" fmla="*/ 200 w 206"/>
                <a:gd name="T1" fmla="*/ 145 h 205"/>
                <a:gd name="T2" fmla="*/ 61 w 206"/>
                <a:gd name="T3" fmla="*/ 5 h 205"/>
                <a:gd name="T4" fmla="*/ 47 w 206"/>
                <a:gd name="T5" fmla="*/ 3 h 205"/>
                <a:gd name="T6" fmla="*/ 4 w 206"/>
                <a:gd name="T7" fmla="*/ 46 h 205"/>
                <a:gd name="T8" fmla="*/ 6 w 206"/>
                <a:gd name="T9" fmla="*/ 60 h 205"/>
                <a:gd name="T10" fmla="*/ 146 w 206"/>
                <a:gd name="T11" fmla="*/ 200 h 205"/>
                <a:gd name="T12" fmla="*/ 160 w 206"/>
                <a:gd name="T13" fmla="*/ 202 h 205"/>
                <a:gd name="T14" fmla="*/ 203 w 206"/>
                <a:gd name="T15" fmla="*/ 159 h 205"/>
                <a:gd name="T16" fmla="*/ 200 w 206"/>
                <a:gd name="T17" fmla="*/ 14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205">
                  <a:moveTo>
                    <a:pt x="200" y="145"/>
                  </a:moveTo>
                  <a:cubicBezTo>
                    <a:pt x="61" y="5"/>
                    <a:pt x="61" y="5"/>
                    <a:pt x="61" y="5"/>
                  </a:cubicBezTo>
                  <a:cubicBezTo>
                    <a:pt x="56" y="1"/>
                    <a:pt x="50" y="0"/>
                    <a:pt x="47" y="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9"/>
                    <a:pt x="2" y="56"/>
                    <a:pt x="6" y="60"/>
                  </a:cubicBezTo>
                  <a:cubicBezTo>
                    <a:pt x="146" y="200"/>
                    <a:pt x="146" y="200"/>
                    <a:pt x="146" y="200"/>
                  </a:cubicBezTo>
                  <a:cubicBezTo>
                    <a:pt x="150" y="204"/>
                    <a:pt x="156" y="205"/>
                    <a:pt x="160" y="202"/>
                  </a:cubicBezTo>
                  <a:cubicBezTo>
                    <a:pt x="203" y="159"/>
                    <a:pt x="203" y="159"/>
                    <a:pt x="203" y="159"/>
                  </a:cubicBezTo>
                  <a:cubicBezTo>
                    <a:pt x="206" y="155"/>
                    <a:pt x="205" y="149"/>
                    <a:pt x="200" y="1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725F9539-6947-4554-A259-20E253F0D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388" y="3032746"/>
              <a:ext cx="231775" cy="233363"/>
            </a:xfrm>
            <a:custGeom>
              <a:avLst/>
              <a:gdLst>
                <a:gd name="T0" fmla="*/ 90 w 96"/>
                <a:gd name="T1" fmla="*/ 35 h 96"/>
                <a:gd name="T2" fmla="*/ 62 w 96"/>
                <a:gd name="T3" fmla="*/ 7 h 96"/>
                <a:gd name="T4" fmla="*/ 44 w 96"/>
                <a:gd name="T5" fmla="*/ 4 h 96"/>
                <a:gd name="T6" fmla="*/ 4 w 96"/>
                <a:gd name="T7" fmla="*/ 44 h 96"/>
                <a:gd name="T8" fmla="*/ 7 w 96"/>
                <a:gd name="T9" fmla="*/ 62 h 96"/>
                <a:gd name="T10" fmla="*/ 35 w 96"/>
                <a:gd name="T11" fmla="*/ 90 h 96"/>
                <a:gd name="T12" fmla="*/ 49 w 96"/>
                <a:gd name="T13" fmla="*/ 93 h 96"/>
                <a:gd name="T14" fmla="*/ 93 w 96"/>
                <a:gd name="T15" fmla="*/ 49 h 96"/>
                <a:gd name="T16" fmla="*/ 90 w 96"/>
                <a:gd name="T17" fmla="*/ 3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0" y="35"/>
                  </a:moveTo>
                  <a:cubicBezTo>
                    <a:pt x="62" y="7"/>
                    <a:pt x="62" y="7"/>
                    <a:pt x="62" y="7"/>
                  </a:cubicBezTo>
                  <a:cubicBezTo>
                    <a:pt x="56" y="1"/>
                    <a:pt x="48" y="0"/>
                    <a:pt x="44" y="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8"/>
                    <a:pt x="1" y="56"/>
                    <a:pt x="7" y="62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40" y="95"/>
                    <a:pt x="46" y="96"/>
                    <a:pt x="49" y="93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6" y="46"/>
                    <a:pt x="95" y="40"/>
                    <a:pt x="90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C7316B4-C633-4156-9820-44B460561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375" y="3567733"/>
              <a:ext cx="147638" cy="147638"/>
            </a:xfrm>
            <a:custGeom>
              <a:avLst/>
              <a:gdLst>
                <a:gd name="T0" fmla="*/ 60 w 61"/>
                <a:gd name="T1" fmla="*/ 52 h 61"/>
                <a:gd name="T2" fmla="*/ 52 w 61"/>
                <a:gd name="T3" fmla="*/ 7 h 61"/>
                <a:gd name="T4" fmla="*/ 43 w 61"/>
                <a:gd name="T5" fmla="*/ 2 h 61"/>
                <a:gd name="T6" fmla="*/ 2 w 61"/>
                <a:gd name="T7" fmla="*/ 43 h 61"/>
                <a:gd name="T8" fmla="*/ 7 w 61"/>
                <a:gd name="T9" fmla="*/ 52 h 61"/>
                <a:gd name="T10" fmla="*/ 52 w 61"/>
                <a:gd name="T11" fmla="*/ 60 h 61"/>
                <a:gd name="T12" fmla="*/ 60 w 61"/>
                <a:gd name="T13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61">
                  <a:moveTo>
                    <a:pt x="60" y="52"/>
                  </a:moveTo>
                  <a:cubicBezTo>
                    <a:pt x="52" y="7"/>
                    <a:pt x="52" y="7"/>
                    <a:pt x="52" y="7"/>
                  </a:cubicBezTo>
                  <a:cubicBezTo>
                    <a:pt x="51" y="3"/>
                    <a:pt x="46" y="0"/>
                    <a:pt x="43" y="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0" y="46"/>
                    <a:pt x="3" y="51"/>
                    <a:pt x="7" y="52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8" y="61"/>
                    <a:pt x="61" y="58"/>
                    <a:pt x="60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380B3DE-E64A-414D-B886-B78B15FFAA8F}"/>
              </a:ext>
            </a:extLst>
          </p:cNvPr>
          <p:cNvSpPr txBox="1"/>
          <p:nvPr/>
        </p:nvSpPr>
        <p:spPr>
          <a:xfrm>
            <a:off x="2320293" y="1813375"/>
            <a:ext cx="1481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BBA627"/>
                </a:solidFill>
                <a:cs typeface="Arial" panose="020B0604020202020204" pitchFamily="34" charset="0"/>
              </a:rPr>
              <a:t>Sensing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DCE195-AC37-45CB-B71D-A243B3B16D52}"/>
              </a:ext>
            </a:extLst>
          </p:cNvPr>
          <p:cNvCxnSpPr>
            <a:cxnSpLocks/>
            <a:stCxn id="66" idx="3"/>
            <a:endCxn id="67" idx="1"/>
          </p:cNvCxnSpPr>
          <p:nvPr/>
        </p:nvCxnSpPr>
        <p:spPr>
          <a:xfrm>
            <a:off x="2322185" y="2321324"/>
            <a:ext cx="1472554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none"/>
            <a:tailEnd type="arrow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A9D62BE-1A19-406E-8ABF-2A4EE43D50C8}"/>
              </a:ext>
            </a:extLst>
          </p:cNvPr>
          <p:cNvSpPr txBox="1"/>
          <p:nvPr/>
        </p:nvSpPr>
        <p:spPr>
          <a:xfrm>
            <a:off x="5411007" y="1832444"/>
            <a:ext cx="1443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BBA627"/>
                </a:solidFill>
                <a:cs typeface="Arial" panose="020B0604020202020204" pitchFamily="34" charset="0"/>
              </a:rPr>
              <a:t>Processing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566E70-3342-48A7-8379-23D915CAADAF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5415450" y="2319680"/>
            <a:ext cx="1419127" cy="164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none"/>
            <a:tailEnd type="arrow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1F1612-DB30-4095-9E34-90A0B6A4A5A8}"/>
              </a:ext>
            </a:extLst>
          </p:cNvPr>
          <p:cNvSpPr txBox="1"/>
          <p:nvPr/>
        </p:nvSpPr>
        <p:spPr>
          <a:xfrm>
            <a:off x="8450669" y="1832922"/>
            <a:ext cx="1390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BBA627"/>
                </a:solidFill>
                <a:cs typeface="Arial" panose="020B0604020202020204" pitchFamily="34" charset="0"/>
              </a:rPr>
              <a:t>Analyzing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E0A3E4-B5B3-49A5-AB72-276F08371031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8449666" y="2319680"/>
            <a:ext cx="1400498" cy="164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none"/>
            <a:tailEnd type="arrow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88F5EF-BE24-4BE3-B9B3-448330BAA7FF}"/>
              </a:ext>
            </a:extLst>
          </p:cNvPr>
          <p:cNvSpPr txBox="1"/>
          <p:nvPr/>
        </p:nvSpPr>
        <p:spPr>
          <a:xfrm>
            <a:off x="730960" y="2694411"/>
            <a:ext cx="155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Structure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2F98FA-469E-4251-B755-43A76E1550AD}"/>
              </a:ext>
            </a:extLst>
          </p:cNvPr>
          <p:cNvGrpSpPr/>
          <p:nvPr/>
        </p:nvGrpSpPr>
        <p:grpSpPr>
          <a:xfrm>
            <a:off x="1111235" y="1885178"/>
            <a:ext cx="803343" cy="753019"/>
            <a:chOff x="1787388" y="5874371"/>
            <a:chExt cx="684213" cy="641350"/>
          </a:xfrm>
          <a:solidFill>
            <a:schemeClr val="tx1"/>
          </a:solidFill>
        </p:grpSpPr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731E4FA1-FF7D-4F47-8B12-62105352D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388" y="5874371"/>
              <a:ext cx="684213" cy="327025"/>
            </a:xfrm>
            <a:custGeom>
              <a:avLst/>
              <a:gdLst>
                <a:gd name="T0" fmla="*/ 277 w 283"/>
                <a:gd name="T1" fmla="*/ 114 h 135"/>
                <a:gd name="T2" fmla="*/ 149 w 283"/>
                <a:gd name="T3" fmla="*/ 3 h 135"/>
                <a:gd name="T4" fmla="*/ 134 w 283"/>
                <a:gd name="T5" fmla="*/ 3 h 135"/>
                <a:gd name="T6" fmla="*/ 6 w 283"/>
                <a:gd name="T7" fmla="*/ 114 h 135"/>
                <a:gd name="T8" fmla="*/ 4 w 283"/>
                <a:gd name="T9" fmla="*/ 130 h 135"/>
                <a:gd name="T10" fmla="*/ 20 w 283"/>
                <a:gd name="T11" fmla="*/ 131 h 135"/>
                <a:gd name="T12" fmla="*/ 132 w 283"/>
                <a:gd name="T13" fmla="*/ 35 h 135"/>
                <a:gd name="T14" fmla="*/ 151 w 283"/>
                <a:gd name="T15" fmla="*/ 35 h 135"/>
                <a:gd name="T16" fmla="*/ 262 w 283"/>
                <a:gd name="T17" fmla="*/ 131 h 135"/>
                <a:gd name="T18" fmla="*/ 270 w 283"/>
                <a:gd name="T19" fmla="*/ 134 h 135"/>
                <a:gd name="T20" fmla="*/ 279 w 283"/>
                <a:gd name="T21" fmla="*/ 130 h 135"/>
                <a:gd name="T22" fmla="*/ 277 w 283"/>
                <a:gd name="T23" fmla="*/ 11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135">
                  <a:moveTo>
                    <a:pt x="277" y="114"/>
                  </a:moveTo>
                  <a:cubicBezTo>
                    <a:pt x="149" y="3"/>
                    <a:pt x="149" y="3"/>
                    <a:pt x="149" y="3"/>
                  </a:cubicBezTo>
                  <a:cubicBezTo>
                    <a:pt x="145" y="0"/>
                    <a:pt x="138" y="0"/>
                    <a:pt x="134" y="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1" y="118"/>
                    <a:pt x="0" y="125"/>
                    <a:pt x="4" y="130"/>
                  </a:cubicBezTo>
                  <a:cubicBezTo>
                    <a:pt x="8" y="135"/>
                    <a:pt x="16" y="135"/>
                    <a:pt x="20" y="131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7" y="31"/>
                    <a:pt x="146" y="31"/>
                    <a:pt x="151" y="35"/>
                  </a:cubicBezTo>
                  <a:cubicBezTo>
                    <a:pt x="262" y="131"/>
                    <a:pt x="262" y="131"/>
                    <a:pt x="262" y="131"/>
                  </a:cubicBezTo>
                  <a:cubicBezTo>
                    <a:pt x="265" y="133"/>
                    <a:pt x="267" y="134"/>
                    <a:pt x="270" y="134"/>
                  </a:cubicBezTo>
                  <a:cubicBezTo>
                    <a:pt x="273" y="134"/>
                    <a:pt x="276" y="132"/>
                    <a:pt x="279" y="130"/>
                  </a:cubicBezTo>
                  <a:cubicBezTo>
                    <a:pt x="283" y="125"/>
                    <a:pt x="282" y="118"/>
                    <a:pt x="277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C81D3856-83B4-4D7E-91BB-F31B9790F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700" y="5983908"/>
              <a:ext cx="509588" cy="531813"/>
            </a:xfrm>
            <a:custGeom>
              <a:avLst/>
              <a:gdLst>
                <a:gd name="T0" fmla="*/ 113 w 211"/>
                <a:gd name="T1" fmla="*/ 4 h 220"/>
                <a:gd name="T2" fmla="*/ 98 w 211"/>
                <a:gd name="T3" fmla="*/ 4 h 220"/>
                <a:gd name="T4" fmla="*/ 5 w 211"/>
                <a:gd name="T5" fmla="*/ 82 h 220"/>
                <a:gd name="T6" fmla="*/ 0 w 211"/>
                <a:gd name="T7" fmla="*/ 92 h 220"/>
                <a:gd name="T8" fmla="*/ 10 w 211"/>
                <a:gd name="T9" fmla="*/ 209 h 220"/>
                <a:gd name="T10" fmla="*/ 21 w 211"/>
                <a:gd name="T11" fmla="*/ 220 h 220"/>
                <a:gd name="T12" fmla="*/ 65 w 211"/>
                <a:gd name="T13" fmla="*/ 220 h 220"/>
                <a:gd name="T14" fmla="*/ 77 w 211"/>
                <a:gd name="T15" fmla="*/ 208 h 220"/>
                <a:gd name="T16" fmla="*/ 77 w 211"/>
                <a:gd name="T17" fmla="*/ 130 h 220"/>
                <a:gd name="T18" fmla="*/ 88 w 211"/>
                <a:gd name="T19" fmla="*/ 118 h 220"/>
                <a:gd name="T20" fmla="*/ 123 w 211"/>
                <a:gd name="T21" fmla="*/ 118 h 220"/>
                <a:gd name="T22" fmla="*/ 134 w 211"/>
                <a:gd name="T23" fmla="*/ 130 h 220"/>
                <a:gd name="T24" fmla="*/ 134 w 211"/>
                <a:gd name="T25" fmla="*/ 208 h 220"/>
                <a:gd name="T26" fmla="*/ 146 w 211"/>
                <a:gd name="T27" fmla="*/ 220 h 220"/>
                <a:gd name="T28" fmla="*/ 189 w 211"/>
                <a:gd name="T29" fmla="*/ 220 h 220"/>
                <a:gd name="T30" fmla="*/ 201 w 211"/>
                <a:gd name="T31" fmla="*/ 209 h 220"/>
                <a:gd name="T32" fmla="*/ 210 w 211"/>
                <a:gd name="T33" fmla="*/ 92 h 220"/>
                <a:gd name="T34" fmla="*/ 206 w 211"/>
                <a:gd name="T35" fmla="*/ 82 h 220"/>
                <a:gd name="T36" fmla="*/ 113 w 211"/>
                <a:gd name="T37" fmla="*/ 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1" h="220">
                  <a:moveTo>
                    <a:pt x="113" y="4"/>
                  </a:moveTo>
                  <a:cubicBezTo>
                    <a:pt x="109" y="0"/>
                    <a:pt x="102" y="0"/>
                    <a:pt x="98" y="4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2" y="85"/>
                    <a:pt x="0" y="88"/>
                    <a:pt x="0" y="92"/>
                  </a:cubicBezTo>
                  <a:cubicBezTo>
                    <a:pt x="10" y="209"/>
                    <a:pt x="10" y="209"/>
                    <a:pt x="10" y="209"/>
                  </a:cubicBezTo>
                  <a:cubicBezTo>
                    <a:pt x="10" y="215"/>
                    <a:pt x="15" y="220"/>
                    <a:pt x="21" y="220"/>
                  </a:cubicBezTo>
                  <a:cubicBezTo>
                    <a:pt x="65" y="220"/>
                    <a:pt x="65" y="220"/>
                    <a:pt x="65" y="220"/>
                  </a:cubicBezTo>
                  <a:cubicBezTo>
                    <a:pt x="71" y="220"/>
                    <a:pt x="77" y="214"/>
                    <a:pt x="77" y="208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23"/>
                    <a:pt x="82" y="118"/>
                    <a:pt x="88" y="118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9" y="118"/>
                    <a:pt x="134" y="123"/>
                    <a:pt x="134" y="130"/>
                  </a:cubicBezTo>
                  <a:cubicBezTo>
                    <a:pt x="134" y="208"/>
                    <a:pt x="134" y="208"/>
                    <a:pt x="134" y="208"/>
                  </a:cubicBezTo>
                  <a:cubicBezTo>
                    <a:pt x="134" y="214"/>
                    <a:pt x="139" y="220"/>
                    <a:pt x="146" y="220"/>
                  </a:cubicBezTo>
                  <a:cubicBezTo>
                    <a:pt x="189" y="220"/>
                    <a:pt x="189" y="220"/>
                    <a:pt x="189" y="220"/>
                  </a:cubicBezTo>
                  <a:cubicBezTo>
                    <a:pt x="195" y="220"/>
                    <a:pt x="200" y="215"/>
                    <a:pt x="201" y="209"/>
                  </a:cubicBezTo>
                  <a:cubicBezTo>
                    <a:pt x="210" y="92"/>
                    <a:pt x="210" y="92"/>
                    <a:pt x="210" y="92"/>
                  </a:cubicBezTo>
                  <a:cubicBezTo>
                    <a:pt x="211" y="88"/>
                    <a:pt x="209" y="85"/>
                    <a:pt x="206" y="82"/>
                  </a:cubicBezTo>
                  <a:lnTo>
                    <a:pt x="11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sp>
        <p:nvSpPr>
          <p:cNvPr id="32" name="Freeform 104">
            <a:extLst>
              <a:ext uri="{FF2B5EF4-FFF2-40B4-BE49-F238E27FC236}">
                <a16:creationId xmlns:a16="http://schemas.microsoft.com/office/drawing/2014/main" id="{99EF617E-F806-49E9-B29B-F9F99F830C72}"/>
              </a:ext>
            </a:extLst>
          </p:cNvPr>
          <p:cNvSpPr>
            <a:spLocks/>
          </p:cNvSpPr>
          <p:nvPr/>
        </p:nvSpPr>
        <p:spPr bwMode="auto">
          <a:xfrm>
            <a:off x="1873402" y="1490536"/>
            <a:ext cx="319031" cy="498487"/>
          </a:xfrm>
          <a:custGeom>
            <a:avLst/>
            <a:gdLst>
              <a:gd name="T0" fmla="*/ 163 w 189"/>
              <a:gd name="T1" fmla="*/ 167 h 295"/>
              <a:gd name="T2" fmla="*/ 125 w 189"/>
              <a:gd name="T3" fmla="*/ 128 h 295"/>
              <a:gd name="T4" fmla="*/ 123 w 189"/>
              <a:gd name="T5" fmla="*/ 109 h 295"/>
              <a:gd name="T6" fmla="*/ 179 w 189"/>
              <a:gd name="T7" fmla="*/ 32 h 295"/>
              <a:gd name="T8" fmla="*/ 157 w 189"/>
              <a:gd name="T9" fmla="*/ 11 h 295"/>
              <a:gd name="T10" fmla="*/ 27 w 189"/>
              <a:gd name="T11" fmla="*/ 105 h 295"/>
              <a:gd name="T12" fmla="*/ 25 w 189"/>
              <a:gd name="T13" fmla="*/ 128 h 295"/>
              <a:gd name="T14" fmla="*/ 64 w 189"/>
              <a:gd name="T15" fmla="*/ 167 h 295"/>
              <a:gd name="T16" fmla="*/ 65 w 189"/>
              <a:gd name="T17" fmla="*/ 187 h 295"/>
              <a:gd name="T18" fmla="*/ 10 w 189"/>
              <a:gd name="T19" fmla="*/ 263 h 295"/>
              <a:gd name="T20" fmla="*/ 31 w 189"/>
              <a:gd name="T21" fmla="*/ 285 h 295"/>
              <a:gd name="T22" fmla="*/ 162 w 189"/>
              <a:gd name="T23" fmla="*/ 190 h 295"/>
              <a:gd name="T24" fmla="*/ 163 w 189"/>
              <a:gd name="T25" fmla="*/ 16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9" h="295">
                <a:moveTo>
                  <a:pt x="163" y="167"/>
                </a:moveTo>
                <a:cubicBezTo>
                  <a:pt x="125" y="128"/>
                  <a:pt x="125" y="128"/>
                  <a:pt x="125" y="128"/>
                </a:cubicBezTo>
                <a:cubicBezTo>
                  <a:pt x="120" y="123"/>
                  <a:pt x="119" y="115"/>
                  <a:pt x="123" y="109"/>
                </a:cubicBezTo>
                <a:cubicBezTo>
                  <a:pt x="179" y="32"/>
                  <a:pt x="179" y="32"/>
                  <a:pt x="179" y="32"/>
                </a:cubicBezTo>
                <a:cubicBezTo>
                  <a:pt x="189" y="18"/>
                  <a:pt x="172" y="0"/>
                  <a:pt x="157" y="11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19" y="111"/>
                  <a:pt x="19" y="122"/>
                  <a:pt x="25" y="128"/>
                </a:cubicBezTo>
                <a:cubicBezTo>
                  <a:pt x="64" y="167"/>
                  <a:pt x="64" y="167"/>
                  <a:pt x="64" y="167"/>
                </a:cubicBezTo>
                <a:cubicBezTo>
                  <a:pt x="69" y="172"/>
                  <a:pt x="70" y="181"/>
                  <a:pt x="65" y="187"/>
                </a:cubicBezTo>
                <a:cubicBezTo>
                  <a:pt x="10" y="263"/>
                  <a:pt x="10" y="263"/>
                  <a:pt x="10" y="263"/>
                </a:cubicBezTo>
                <a:cubicBezTo>
                  <a:pt x="0" y="277"/>
                  <a:pt x="17" y="295"/>
                  <a:pt x="31" y="285"/>
                </a:cubicBezTo>
                <a:cubicBezTo>
                  <a:pt x="162" y="190"/>
                  <a:pt x="162" y="190"/>
                  <a:pt x="162" y="190"/>
                </a:cubicBezTo>
                <a:cubicBezTo>
                  <a:pt x="169" y="184"/>
                  <a:pt x="170" y="173"/>
                  <a:pt x="163" y="1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4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EDD6D6-6DE9-433A-A29E-1D9CED166EF0}"/>
              </a:ext>
            </a:extLst>
          </p:cNvPr>
          <p:cNvGrpSpPr/>
          <p:nvPr/>
        </p:nvGrpSpPr>
        <p:grpSpPr>
          <a:xfrm>
            <a:off x="835357" y="1560329"/>
            <a:ext cx="475411" cy="390551"/>
            <a:chOff x="2097088" y="2347913"/>
            <a:chExt cx="655637" cy="596900"/>
          </a:xfrm>
          <a:solidFill>
            <a:schemeClr val="tx1"/>
          </a:solidFill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A0321DB0-AB0E-4807-966F-4D5ED2DE5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4400" y="2395538"/>
              <a:ext cx="93663" cy="95250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22 h 22"/>
                <a:gd name="T4" fmla="*/ 0 w 22"/>
                <a:gd name="T5" fmla="*/ 11 h 22"/>
                <a:gd name="T6" fmla="*/ 11 w 22"/>
                <a:gd name="T7" fmla="*/ 0 h 22"/>
                <a:gd name="T8" fmla="*/ 22 w 22"/>
                <a:gd name="T9" fmla="*/ 11 h 22"/>
                <a:gd name="T10" fmla="*/ 22 w 22"/>
                <a:gd name="T11" fmla="*/ 11 h 22"/>
                <a:gd name="T12" fmla="*/ 22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22" y="17"/>
                    <a:pt x="17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lose/>
                  <a:moveTo>
                    <a:pt x="22" y="11"/>
                  </a:moveTo>
                  <a:cubicBezTo>
                    <a:pt x="22" y="11"/>
                    <a:pt x="22" y="11"/>
                    <a:pt x="2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A796070-9024-4A8C-ABCB-5D5341A1BF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2508251"/>
              <a:ext cx="211138" cy="388938"/>
            </a:xfrm>
            <a:custGeom>
              <a:avLst/>
              <a:gdLst>
                <a:gd name="T0" fmla="*/ 47 w 49"/>
                <a:gd name="T1" fmla="*/ 52 h 90"/>
                <a:gd name="T2" fmla="*/ 43 w 49"/>
                <a:gd name="T3" fmla="*/ 51 h 90"/>
                <a:gd name="T4" fmla="*/ 34 w 49"/>
                <a:gd name="T5" fmla="*/ 43 h 90"/>
                <a:gd name="T6" fmla="*/ 34 w 49"/>
                <a:gd name="T7" fmla="*/ 31 h 90"/>
                <a:gd name="T8" fmla="*/ 46 w 49"/>
                <a:gd name="T9" fmla="*/ 0 h 90"/>
                <a:gd name="T10" fmla="*/ 43 w 49"/>
                <a:gd name="T11" fmla="*/ 0 h 90"/>
                <a:gd name="T12" fmla="*/ 37 w 49"/>
                <a:gd name="T13" fmla="*/ 0 h 90"/>
                <a:gd name="T14" fmla="*/ 33 w 49"/>
                <a:gd name="T15" fmla="*/ 1 h 90"/>
                <a:gd name="T16" fmla="*/ 30 w 49"/>
                <a:gd name="T17" fmla="*/ 1 h 90"/>
                <a:gd name="T18" fmla="*/ 25 w 49"/>
                <a:gd name="T19" fmla="*/ 0 h 90"/>
                <a:gd name="T20" fmla="*/ 19 w 49"/>
                <a:gd name="T21" fmla="*/ 0 h 90"/>
                <a:gd name="T22" fmla="*/ 13 w 49"/>
                <a:gd name="T23" fmla="*/ 4 h 90"/>
                <a:gd name="T24" fmla="*/ 1 w 49"/>
                <a:gd name="T25" fmla="*/ 34 h 90"/>
                <a:gd name="T26" fmla="*/ 5 w 49"/>
                <a:gd name="T27" fmla="*/ 42 h 90"/>
                <a:gd name="T28" fmla="*/ 13 w 49"/>
                <a:gd name="T29" fmla="*/ 38 h 90"/>
                <a:gd name="T30" fmla="*/ 19 w 49"/>
                <a:gd name="T31" fmla="*/ 24 h 90"/>
                <a:gd name="T32" fmla="*/ 19 w 49"/>
                <a:gd name="T33" fmla="*/ 41 h 90"/>
                <a:gd name="T34" fmla="*/ 7 w 49"/>
                <a:gd name="T35" fmla="*/ 82 h 90"/>
                <a:gd name="T36" fmla="*/ 11 w 49"/>
                <a:gd name="T37" fmla="*/ 90 h 90"/>
                <a:gd name="T38" fmla="*/ 13 w 49"/>
                <a:gd name="T39" fmla="*/ 90 h 90"/>
                <a:gd name="T40" fmla="*/ 19 w 49"/>
                <a:gd name="T41" fmla="*/ 85 h 90"/>
                <a:gd name="T42" fmla="*/ 31 w 49"/>
                <a:gd name="T43" fmla="*/ 44 h 90"/>
                <a:gd name="T44" fmla="*/ 42 w 49"/>
                <a:gd name="T45" fmla="*/ 83 h 90"/>
                <a:gd name="T46" fmla="*/ 49 w 49"/>
                <a:gd name="T47" fmla="*/ 60 h 90"/>
                <a:gd name="T48" fmla="*/ 47 w 49"/>
                <a:gd name="T49" fmla="*/ 52 h 90"/>
                <a:gd name="T50" fmla="*/ 47 w 49"/>
                <a:gd name="T51" fmla="*/ 52 h 90"/>
                <a:gd name="T52" fmla="*/ 47 w 49"/>
                <a:gd name="T53" fmla="*/ 5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90">
                  <a:moveTo>
                    <a:pt x="47" y="52"/>
                  </a:moveTo>
                  <a:cubicBezTo>
                    <a:pt x="45" y="52"/>
                    <a:pt x="44" y="51"/>
                    <a:pt x="43" y="51"/>
                  </a:cubicBezTo>
                  <a:cubicBezTo>
                    <a:pt x="39" y="49"/>
                    <a:pt x="36" y="47"/>
                    <a:pt x="34" y="43"/>
                  </a:cubicBezTo>
                  <a:cubicBezTo>
                    <a:pt x="33" y="39"/>
                    <a:pt x="32" y="35"/>
                    <a:pt x="34" y="3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4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4" y="0"/>
                    <a:pt x="33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6" y="0"/>
                    <a:pt x="14" y="1"/>
                    <a:pt x="13" y="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7"/>
                    <a:pt x="2" y="41"/>
                    <a:pt x="5" y="42"/>
                  </a:cubicBezTo>
                  <a:cubicBezTo>
                    <a:pt x="8" y="43"/>
                    <a:pt x="12" y="42"/>
                    <a:pt x="13" y="38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6" y="85"/>
                    <a:pt x="8" y="89"/>
                    <a:pt x="11" y="90"/>
                  </a:cubicBezTo>
                  <a:cubicBezTo>
                    <a:pt x="12" y="90"/>
                    <a:pt x="13" y="90"/>
                    <a:pt x="13" y="90"/>
                  </a:cubicBezTo>
                  <a:cubicBezTo>
                    <a:pt x="16" y="90"/>
                    <a:pt x="19" y="88"/>
                    <a:pt x="19" y="85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49" y="60"/>
                    <a:pt x="49" y="60"/>
                    <a:pt x="49" y="60"/>
                  </a:cubicBezTo>
                  <a:lnTo>
                    <a:pt x="47" y="52"/>
                  </a:lnTo>
                  <a:close/>
                  <a:moveTo>
                    <a:pt x="47" y="52"/>
                  </a:moveTo>
                  <a:cubicBezTo>
                    <a:pt x="47" y="52"/>
                    <a:pt x="47" y="52"/>
                    <a:pt x="47" y="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21BAF699-45E8-40C1-BAB8-09282B22DA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395538"/>
              <a:ext cx="100013" cy="95250"/>
            </a:xfrm>
            <a:custGeom>
              <a:avLst/>
              <a:gdLst>
                <a:gd name="T0" fmla="*/ 11 w 23"/>
                <a:gd name="T1" fmla="*/ 22 h 22"/>
                <a:gd name="T2" fmla="*/ 23 w 23"/>
                <a:gd name="T3" fmla="*/ 11 h 22"/>
                <a:gd name="T4" fmla="*/ 11 w 23"/>
                <a:gd name="T5" fmla="*/ 0 h 22"/>
                <a:gd name="T6" fmla="*/ 0 w 23"/>
                <a:gd name="T7" fmla="*/ 11 h 22"/>
                <a:gd name="T8" fmla="*/ 11 w 23"/>
                <a:gd name="T9" fmla="*/ 22 h 22"/>
                <a:gd name="T10" fmla="*/ 11 w 23"/>
                <a:gd name="T11" fmla="*/ 22 h 22"/>
                <a:gd name="T12" fmla="*/ 11 w 23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11" y="22"/>
                  </a:moveTo>
                  <a:cubicBezTo>
                    <a:pt x="17" y="22"/>
                    <a:pt x="23" y="17"/>
                    <a:pt x="23" y="11"/>
                  </a:cubicBezTo>
                  <a:cubicBezTo>
                    <a:pt x="23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lose/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62A1A682-E06E-4AD3-9673-CDD19A9D2D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6350" y="2508251"/>
              <a:ext cx="206375" cy="388938"/>
            </a:xfrm>
            <a:custGeom>
              <a:avLst/>
              <a:gdLst>
                <a:gd name="T0" fmla="*/ 47 w 48"/>
                <a:gd name="T1" fmla="*/ 34 h 90"/>
                <a:gd name="T2" fmla="*/ 35 w 48"/>
                <a:gd name="T3" fmla="*/ 4 h 90"/>
                <a:gd name="T4" fmla="*/ 29 w 48"/>
                <a:gd name="T5" fmla="*/ 0 h 90"/>
                <a:gd name="T6" fmla="*/ 23 w 48"/>
                <a:gd name="T7" fmla="*/ 0 h 90"/>
                <a:gd name="T8" fmla="*/ 19 w 48"/>
                <a:gd name="T9" fmla="*/ 1 h 90"/>
                <a:gd name="T10" fmla="*/ 16 w 48"/>
                <a:gd name="T11" fmla="*/ 1 h 90"/>
                <a:gd name="T12" fmla="*/ 11 w 48"/>
                <a:gd name="T13" fmla="*/ 0 h 90"/>
                <a:gd name="T14" fmla="*/ 5 w 48"/>
                <a:gd name="T15" fmla="*/ 0 h 90"/>
                <a:gd name="T16" fmla="*/ 2 w 48"/>
                <a:gd name="T17" fmla="*/ 0 h 90"/>
                <a:gd name="T18" fmla="*/ 15 w 48"/>
                <a:gd name="T19" fmla="*/ 31 h 90"/>
                <a:gd name="T20" fmla="*/ 14 w 48"/>
                <a:gd name="T21" fmla="*/ 43 h 90"/>
                <a:gd name="T22" fmla="*/ 6 w 48"/>
                <a:gd name="T23" fmla="*/ 51 h 90"/>
                <a:gd name="T24" fmla="*/ 2 w 48"/>
                <a:gd name="T25" fmla="*/ 52 h 90"/>
                <a:gd name="T26" fmla="*/ 0 w 48"/>
                <a:gd name="T27" fmla="*/ 60 h 90"/>
                <a:gd name="T28" fmla="*/ 6 w 48"/>
                <a:gd name="T29" fmla="*/ 83 h 90"/>
                <a:gd name="T30" fmla="*/ 17 w 48"/>
                <a:gd name="T31" fmla="*/ 44 h 90"/>
                <a:gd name="T32" fmla="*/ 29 w 48"/>
                <a:gd name="T33" fmla="*/ 85 h 90"/>
                <a:gd name="T34" fmla="*/ 35 w 48"/>
                <a:gd name="T35" fmla="*/ 90 h 90"/>
                <a:gd name="T36" fmla="*/ 37 w 48"/>
                <a:gd name="T37" fmla="*/ 90 h 90"/>
                <a:gd name="T38" fmla="*/ 41 w 48"/>
                <a:gd name="T39" fmla="*/ 82 h 90"/>
                <a:gd name="T40" fmla="*/ 30 w 48"/>
                <a:gd name="T41" fmla="*/ 41 h 90"/>
                <a:gd name="T42" fmla="*/ 30 w 48"/>
                <a:gd name="T43" fmla="*/ 24 h 90"/>
                <a:gd name="T44" fmla="*/ 35 w 48"/>
                <a:gd name="T45" fmla="*/ 38 h 90"/>
                <a:gd name="T46" fmla="*/ 43 w 48"/>
                <a:gd name="T47" fmla="*/ 42 h 90"/>
                <a:gd name="T48" fmla="*/ 47 w 48"/>
                <a:gd name="T49" fmla="*/ 34 h 90"/>
                <a:gd name="T50" fmla="*/ 47 w 48"/>
                <a:gd name="T51" fmla="*/ 34 h 90"/>
                <a:gd name="T52" fmla="*/ 47 w 48"/>
                <a:gd name="T53" fmla="*/ 3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90">
                  <a:moveTo>
                    <a:pt x="47" y="34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34" y="1"/>
                    <a:pt x="32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0" y="0"/>
                    <a:pt x="19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3" y="0"/>
                    <a:pt x="1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5"/>
                    <a:pt x="16" y="39"/>
                    <a:pt x="14" y="43"/>
                  </a:cubicBezTo>
                  <a:cubicBezTo>
                    <a:pt x="13" y="47"/>
                    <a:pt x="10" y="49"/>
                    <a:pt x="6" y="51"/>
                  </a:cubicBezTo>
                  <a:cubicBezTo>
                    <a:pt x="5" y="51"/>
                    <a:pt x="3" y="52"/>
                    <a:pt x="2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30" y="88"/>
                    <a:pt x="32" y="90"/>
                    <a:pt x="35" y="90"/>
                  </a:cubicBezTo>
                  <a:cubicBezTo>
                    <a:pt x="36" y="90"/>
                    <a:pt x="36" y="90"/>
                    <a:pt x="37" y="90"/>
                  </a:cubicBezTo>
                  <a:cubicBezTo>
                    <a:pt x="40" y="89"/>
                    <a:pt x="42" y="85"/>
                    <a:pt x="41" y="8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6" y="42"/>
                    <a:pt x="40" y="43"/>
                    <a:pt x="43" y="42"/>
                  </a:cubicBezTo>
                  <a:cubicBezTo>
                    <a:pt x="47" y="41"/>
                    <a:pt x="48" y="37"/>
                    <a:pt x="47" y="34"/>
                  </a:cubicBezTo>
                  <a:close/>
                  <a:moveTo>
                    <a:pt x="47" y="34"/>
                  </a:moveTo>
                  <a:cubicBezTo>
                    <a:pt x="47" y="34"/>
                    <a:pt x="47" y="34"/>
                    <a:pt x="47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88224E77-C750-4F18-AB9D-E129E0EDD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0138" y="2347913"/>
              <a:ext cx="115888" cy="117475"/>
            </a:xfrm>
            <a:custGeom>
              <a:avLst/>
              <a:gdLst>
                <a:gd name="T0" fmla="*/ 13 w 27"/>
                <a:gd name="T1" fmla="*/ 27 h 27"/>
                <a:gd name="T2" fmla="*/ 27 w 27"/>
                <a:gd name="T3" fmla="*/ 13 h 27"/>
                <a:gd name="T4" fmla="*/ 13 w 27"/>
                <a:gd name="T5" fmla="*/ 0 h 27"/>
                <a:gd name="T6" fmla="*/ 0 w 27"/>
                <a:gd name="T7" fmla="*/ 13 h 27"/>
                <a:gd name="T8" fmla="*/ 13 w 27"/>
                <a:gd name="T9" fmla="*/ 27 h 27"/>
                <a:gd name="T10" fmla="*/ 13 w 27"/>
                <a:gd name="T11" fmla="*/ 27 h 27"/>
                <a:gd name="T12" fmla="*/ 13 w 27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7">
                  <a:moveTo>
                    <a:pt x="13" y="27"/>
                  </a:moveTo>
                  <a:cubicBezTo>
                    <a:pt x="21" y="27"/>
                    <a:pt x="27" y="21"/>
                    <a:pt x="27" y="13"/>
                  </a:cubicBezTo>
                  <a:cubicBezTo>
                    <a:pt x="27" y="6"/>
                    <a:pt x="21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lose/>
                  <a:moveTo>
                    <a:pt x="13" y="27"/>
                  </a:moveTo>
                  <a:cubicBezTo>
                    <a:pt x="13" y="27"/>
                    <a:pt x="13" y="27"/>
                    <a:pt x="13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C3AFB14B-D4FF-4C10-B8B1-34A7360D8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5363" y="2478088"/>
              <a:ext cx="319088" cy="466725"/>
            </a:xfrm>
            <a:custGeom>
              <a:avLst/>
              <a:gdLst>
                <a:gd name="T0" fmla="*/ 52 w 74"/>
                <a:gd name="T1" fmla="*/ 50 h 108"/>
                <a:gd name="T2" fmla="*/ 52 w 74"/>
                <a:gd name="T3" fmla="*/ 29 h 108"/>
                <a:gd name="T4" fmla="*/ 58 w 74"/>
                <a:gd name="T5" fmla="*/ 46 h 108"/>
                <a:gd name="T6" fmla="*/ 68 w 74"/>
                <a:gd name="T7" fmla="*/ 51 h 108"/>
                <a:gd name="T8" fmla="*/ 72 w 74"/>
                <a:gd name="T9" fmla="*/ 41 h 108"/>
                <a:gd name="T10" fmla="*/ 59 w 74"/>
                <a:gd name="T11" fmla="*/ 5 h 108"/>
                <a:gd name="T12" fmla="*/ 52 w 74"/>
                <a:gd name="T13" fmla="*/ 0 h 108"/>
                <a:gd name="T14" fmla="*/ 44 w 74"/>
                <a:gd name="T15" fmla="*/ 0 h 108"/>
                <a:gd name="T16" fmla="*/ 39 w 74"/>
                <a:gd name="T17" fmla="*/ 3 h 108"/>
                <a:gd name="T18" fmla="*/ 43 w 74"/>
                <a:gd name="T19" fmla="*/ 28 h 108"/>
                <a:gd name="T20" fmla="*/ 37 w 74"/>
                <a:gd name="T21" fmla="*/ 33 h 108"/>
                <a:gd name="T22" fmla="*/ 32 w 74"/>
                <a:gd name="T23" fmla="*/ 28 h 108"/>
                <a:gd name="T24" fmla="*/ 35 w 74"/>
                <a:gd name="T25" fmla="*/ 3 h 108"/>
                <a:gd name="T26" fmla="*/ 30 w 74"/>
                <a:gd name="T27" fmla="*/ 0 h 108"/>
                <a:gd name="T28" fmla="*/ 23 w 74"/>
                <a:gd name="T29" fmla="*/ 0 h 108"/>
                <a:gd name="T30" fmla="*/ 16 w 74"/>
                <a:gd name="T31" fmla="*/ 5 h 108"/>
                <a:gd name="T32" fmla="*/ 2 w 74"/>
                <a:gd name="T33" fmla="*/ 41 h 108"/>
                <a:gd name="T34" fmla="*/ 6 w 74"/>
                <a:gd name="T35" fmla="*/ 51 h 108"/>
                <a:gd name="T36" fmla="*/ 16 w 74"/>
                <a:gd name="T37" fmla="*/ 46 h 108"/>
                <a:gd name="T38" fmla="*/ 23 w 74"/>
                <a:gd name="T39" fmla="*/ 29 h 108"/>
                <a:gd name="T40" fmla="*/ 23 w 74"/>
                <a:gd name="T41" fmla="*/ 50 h 108"/>
                <a:gd name="T42" fmla="*/ 9 w 74"/>
                <a:gd name="T43" fmla="*/ 98 h 108"/>
                <a:gd name="T44" fmla="*/ 14 w 74"/>
                <a:gd name="T45" fmla="*/ 107 h 108"/>
                <a:gd name="T46" fmla="*/ 16 w 74"/>
                <a:gd name="T47" fmla="*/ 108 h 108"/>
                <a:gd name="T48" fmla="*/ 23 w 74"/>
                <a:gd name="T49" fmla="*/ 102 h 108"/>
                <a:gd name="T50" fmla="*/ 37 w 74"/>
                <a:gd name="T51" fmla="*/ 53 h 108"/>
                <a:gd name="T52" fmla="*/ 51 w 74"/>
                <a:gd name="T53" fmla="*/ 102 h 108"/>
                <a:gd name="T54" fmla="*/ 58 w 74"/>
                <a:gd name="T55" fmla="*/ 108 h 108"/>
                <a:gd name="T56" fmla="*/ 61 w 74"/>
                <a:gd name="T57" fmla="*/ 107 h 108"/>
                <a:gd name="T58" fmla="*/ 66 w 74"/>
                <a:gd name="T59" fmla="*/ 98 h 108"/>
                <a:gd name="T60" fmla="*/ 52 w 74"/>
                <a:gd name="T61" fmla="*/ 50 h 108"/>
                <a:gd name="T62" fmla="*/ 52 w 74"/>
                <a:gd name="T63" fmla="*/ 50 h 108"/>
                <a:gd name="T64" fmla="*/ 52 w 74"/>
                <a:gd name="T65" fmla="*/ 5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108">
                  <a:moveTo>
                    <a:pt x="52" y="50"/>
                  </a:moveTo>
                  <a:cubicBezTo>
                    <a:pt x="52" y="29"/>
                    <a:pt x="52" y="29"/>
                    <a:pt x="52" y="29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0" y="50"/>
                    <a:pt x="64" y="52"/>
                    <a:pt x="68" y="51"/>
                  </a:cubicBezTo>
                  <a:cubicBezTo>
                    <a:pt x="72" y="49"/>
                    <a:pt x="74" y="45"/>
                    <a:pt x="72" y="41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8" y="2"/>
                    <a:pt x="55" y="0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0"/>
                    <a:pt x="40" y="1"/>
                    <a:pt x="39" y="3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1"/>
                    <a:pt x="32" y="0"/>
                    <a:pt x="3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0"/>
                    <a:pt x="17" y="2"/>
                    <a:pt x="16" y="5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5"/>
                    <a:pt x="2" y="49"/>
                    <a:pt x="6" y="51"/>
                  </a:cubicBezTo>
                  <a:cubicBezTo>
                    <a:pt x="10" y="52"/>
                    <a:pt x="14" y="50"/>
                    <a:pt x="16" y="46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8" y="102"/>
                    <a:pt x="10" y="106"/>
                    <a:pt x="14" y="107"/>
                  </a:cubicBezTo>
                  <a:cubicBezTo>
                    <a:pt x="15" y="108"/>
                    <a:pt x="15" y="108"/>
                    <a:pt x="16" y="108"/>
                  </a:cubicBezTo>
                  <a:cubicBezTo>
                    <a:pt x="19" y="108"/>
                    <a:pt x="22" y="106"/>
                    <a:pt x="23" y="102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6"/>
                    <a:pt x="55" y="108"/>
                    <a:pt x="58" y="108"/>
                  </a:cubicBezTo>
                  <a:cubicBezTo>
                    <a:pt x="59" y="108"/>
                    <a:pt x="60" y="108"/>
                    <a:pt x="61" y="107"/>
                  </a:cubicBezTo>
                  <a:cubicBezTo>
                    <a:pt x="65" y="106"/>
                    <a:pt x="67" y="102"/>
                    <a:pt x="66" y="98"/>
                  </a:cubicBezTo>
                  <a:lnTo>
                    <a:pt x="52" y="50"/>
                  </a:lnTo>
                  <a:close/>
                  <a:moveTo>
                    <a:pt x="52" y="50"/>
                  </a:moveTo>
                  <a:cubicBezTo>
                    <a:pt x="52" y="50"/>
                    <a:pt x="52" y="50"/>
                    <a:pt x="52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B84B20-2DB2-4985-9783-B7D8298E7F50}"/>
              </a:ext>
            </a:extLst>
          </p:cNvPr>
          <p:cNvGrpSpPr/>
          <p:nvPr/>
        </p:nvGrpSpPr>
        <p:grpSpPr>
          <a:xfrm>
            <a:off x="2985011" y="2290341"/>
            <a:ext cx="7762229" cy="1667550"/>
            <a:chOff x="3037164" y="2314016"/>
            <a:chExt cx="7963547" cy="1667549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33D8F93-2E00-435E-AF59-4CC0310A47F9}"/>
                </a:ext>
              </a:extLst>
            </p:cNvPr>
            <p:cNvCxnSpPr>
              <a:cxnSpLocks/>
            </p:cNvCxnSpPr>
            <p:nvPr/>
          </p:nvCxnSpPr>
          <p:spPr>
            <a:xfrm>
              <a:off x="3037164" y="3981564"/>
              <a:ext cx="7953099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F29BA20-FC4C-4E17-854B-C9F1E9D25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164" y="2314016"/>
              <a:ext cx="0" cy="1667549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04F09A4-9C5E-4040-94DF-CC577C125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0711" y="3283809"/>
              <a:ext cx="0" cy="697755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3A7946-E984-4460-8701-121C595D21A5}"/>
              </a:ext>
            </a:extLst>
          </p:cNvPr>
          <p:cNvGrpSpPr/>
          <p:nvPr/>
        </p:nvGrpSpPr>
        <p:grpSpPr>
          <a:xfrm>
            <a:off x="6193474" y="2302320"/>
            <a:ext cx="4373460" cy="1429011"/>
            <a:chOff x="6095954" y="2139862"/>
            <a:chExt cx="4537840" cy="149854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5A9F218-0B6D-4515-826F-D2AC6331F7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3794" y="3133489"/>
              <a:ext cx="0" cy="504917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F2A7B5-374F-4A4B-B360-FDEB9E857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54" y="2139862"/>
              <a:ext cx="0" cy="1498544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45ADD38-799A-4DA8-BDF8-46AF5C041B14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54" y="3638406"/>
              <a:ext cx="4537839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645996-C709-4231-A445-9CDD1FB64433}"/>
              </a:ext>
            </a:extLst>
          </p:cNvPr>
          <p:cNvGrpSpPr/>
          <p:nvPr/>
        </p:nvGrpSpPr>
        <p:grpSpPr>
          <a:xfrm>
            <a:off x="9354229" y="2322956"/>
            <a:ext cx="1038785" cy="1192507"/>
            <a:chOff x="9111541" y="2139863"/>
            <a:chExt cx="1189246" cy="119250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507AE9F-0169-4345-8645-DDD4AE430005}"/>
                </a:ext>
              </a:extLst>
            </p:cNvPr>
            <p:cNvCxnSpPr>
              <a:cxnSpLocks/>
            </p:cNvCxnSpPr>
            <p:nvPr/>
          </p:nvCxnSpPr>
          <p:spPr>
            <a:xfrm>
              <a:off x="9111541" y="3332370"/>
              <a:ext cx="1189246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C6324FF-5EF9-4055-883F-D6CB9FF818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0787" y="3093747"/>
              <a:ext cx="0" cy="238623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BE1A2F-C1B0-46E1-ADD5-A9F23108C7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1541" y="2139863"/>
              <a:ext cx="0" cy="1192507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E3B614C-6548-4D73-BA9C-2F5719D62EF1}"/>
              </a:ext>
            </a:extLst>
          </p:cNvPr>
          <p:cNvSpPr txBox="1"/>
          <p:nvPr/>
        </p:nvSpPr>
        <p:spPr>
          <a:xfrm>
            <a:off x="9885796" y="2552249"/>
            <a:ext cx="1553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Knowledge/ Decision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02938EB-9A2B-434B-9094-18909A6C70C3}"/>
              </a:ext>
            </a:extLst>
          </p:cNvPr>
          <p:cNvGrpSpPr/>
          <p:nvPr/>
        </p:nvGrpSpPr>
        <p:grpSpPr>
          <a:xfrm>
            <a:off x="10332688" y="1803664"/>
            <a:ext cx="651289" cy="718088"/>
            <a:chOff x="6757988" y="3697288"/>
            <a:chExt cx="433387" cy="477837"/>
          </a:xfrm>
          <a:solidFill>
            <a:schemeClr val="tx1"/>
          </a:solidFill>
        </p:grpSpPr>
        <p:sp>
          <p:nvSpPr>
            <p:cNvPr id="54" name="Freeform 27">
              <a:extLst>
                <a:ext uri="{FF2B5EF4-FFF2-40B4-BE49-F238E27FC236}">
                  <a16:creationId xmlns:a16="http://schemas.microsoft.com/office/drawing/2014/main" id="{C81D3083-C569-46F3-B523-4645445E1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7838" y="3770313"/>
              <a:ext cx="293687" cy="404812"/>
            </a:xfrm>
            <a:custGeom>
              <a:avLst/>
              <a:gdLst>
                <a:gd name="T0" fmla="*/ 46 w 92"/>
                <a:gd name="T1" fmla="*/ 0 h 127"/>
                <a:gd name="T2" fmla="*/ 0 w 92"/>
                <a:gd name="T3" fmla="*/ 44 h 127"/>
                <a:gd name="T4" fmla="*/ 11 w 92"/>
                <a:gd name="T5" fmla="*/ 77 h 127"/>
                <a:gd name="T6" fmla="*/ 16 w 92"/>
                <a:gd name="T7" fmla="*/ 86 h 127"/>
                <a:gd name="T8" fmla="*/ 25 w 92"/>
                <a:gd name="T9" fmla="*/ 101 h 127"/>
                <a:gd name="T10" fmla="*/ 25 w 92"/>
                <a:gd name="T11" fmla="*/ 113 h 127"/>
                <a:gd name="T12" fmla="*/ 25 w 92"/>
                <a:gd name="T13" fmla="*/ 113 h 127"/>
                <a:gd name="T14" fmla="*/ 35 w 92"/>
                <a:gd name="T15" fmla="*/ 123 h 127"/>
                <a:gd name="T16" fmla="*/ 38 w 92"/>
                <a:gd name="T17" fmla="*/ 126 h 127"/>
                <a:gd name="T18" fmla="*/ 42 w 92"/>
                <a:gd name="T19" fmla="*/ 127 h 127"/>
                <a:gd name="T20" fmla="*/ 50 w 92"/>
                <a:gd name="T21" fmla="*/ 127 h 127"/>
                <a:gd name="T22" fmla="*/ 54 w 92"/>
                <a:gd name="T23" fmla="*/ 126 h 127"/>
                <a:gd name="T24" fmla="*/ 57 w 92"/>
                <a:gd name="T25" fmla="*/ 123 h 127"/>
                <a:gd name="T26" fmla="*/ 67 w 92"/>
                <a:gd name="T27" fmla="*/ 113 h 127"/>
                <a:gd name="T28" fmla="*/ 68 w 92"/>
                <a:gd name="T29" fmla="*/ 101 h 127"/>
                <a:gd name="T30" fmla="*/ 76 w 92"/>
                <a:gd name="T31" fmla="*/ 86 h 127"/>
                <a:gd name="T32" fmla="*/ 81 w 92"/>
                <a:gd name="T33" fmla="*/ 77 h 127"/>
                <a:gd name="T34" fmla="*/ 92 w 92"/>
                <a:gd name="T35" fmla="*/ 44 h 127"/>
                <a:gd name="T36" fmla="*/ 46 w 92"/>
                <a:gd name="T37" fmla="*/ 0 h 127"/>
                <a:gd name="T38" fmla="*/ 71 w 92"/>
                <a:gd name="T39" fmla="*/ 70 h 127"/>
                <a:gd name="T40" fmla="*/ 64 w 92"/>
                <a:gd name="T41" fmla="*/ 86 h 127"/>
                <a:gd name="T42" fmla="*/ 60 w 92"/>
                <a:gd name="T43" fmla="*/ 92 h 127"/>
                <a:gd name="T44" fmla="*/ 32 w 92"/>
                <a:gd name="T45" fmla="*/ 92 h 127"/>
                <a:gd name="T46" fmla="*/ 28 w 92"/>
                <a:gd name="T47" fmla="*/ 86 h 127"/>
                <a:gd name="T48" fmla="*/ 21 w 92"/>
                <a:gd name="T49" fmla="*/ 70 h 127"/>
                <a:gd name="T50" fmla="*/ 12 w 92"/>
                <a:gd name="T51" fmla="*/ 44 h 127"/>
                <a:gd name="T52" fmla="*/ 46 w 92"/>
                <a:gd name="T53" fmla="*/ 12 h 127"/>
                <a:gd name="T54" fmla="*/ 80 w 92"/>
                <a:gd name="T55" fmla="*/ 44 h 127"/>
                <a:gd name="T56" fmla="*/ 71 w 92"/>
                <a:gd name="T57" fmla="*/ 70 h 127"/>
                <a:gd name="T58" fmla="*/ 71 w 92"/>
                <a:gd name="T59" fmla="*/ 70 h 127"/>
                <a:gd name="T60" fmla="*/ 71 w 92"/>
                <a:gd name="T61" fmla="*/ 7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127">
                  <a:moveTo>
                    <a:pt x="46" y="0"/>
                  </a:moveTo>
                  <a:cubicBezTo>
                    <a:pt x="21" y="0"/>
                    <a:pt x="0" y="20"/>
                    <a:pt x="0" y="44"/>
                  </a:cubicBezTo>
                  <a:cubicBezTo>
                    <a:pt x="0" y="60"/>
                    <a:pt x="7" y="70"/>
                    <a:pt x="11" y="77"/>
                  </a:cubicBezTo>
                  <a:cubicBezTo>
                    <a:pt x="14" y="81"/>
                    <a:pt x="16" y="83"/>
                    <a:pt x="16" y="86"/>
                  </a:cubicBezTo>
                  <a:cubicBezTo>
                    <a:pt x="16" y="92"/>
                    <a:pt x="19" y="97"/>
                    <a:pt x="25" y="101"/>
                  </a:cubicBezTo>
                  <a:cubicBezTo>
                    <a:pt x="25" y="105"/>
                    <a:pt x="25" y="113"/>
                    <a:pt x="25" y="113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5" y="115"/>
                    <a:pt x="26" y="120"/>
                    <a:pt x="35" y="123"/>
                  </a:cubicBezTo>
                  <a:cubicBezTo>
                    <a:pt x="36" y="124"/>
                    <a:pt x="37" y="125"/>
                    <a:pt x="38" y="126"/>
                  </a:cubicBezTo>
                  <a:cubicBezTo>
                    <a:pt x="39" y="127"/>
                    <a:pt x="40" y="127"/>
                    <a:pt x="42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2" y="127"/>
                    <a:pt x="53" y="127"/>
                    <a:pt x="54" y="126"/>
                  </a:cubicBezTo>
                  <a:cubicBezTo>
                    <a:pt x="55" y="125"/>
                    <a:pt x="56" y="124"/>
                    <a:pt x="57" y="123"/>
                  </a:cubicBezTo>
                  <a:cubicBezTo>
                    <a:pt x="66" y="120"/>
                    <a:pt x="67" y="115"/>
                    <a:pt x="67" y="113"/>
                  </a:cubicBezTo>
                  <a:cubicBezTo>
                    <a:pt x="67" y="113"/>
                    <a:pt x="67" y="105"/>
                    <a:pt x="68" y="101"/>
                  </a:cubicBezTo>
                  <a:cubicBezTo>
                    <a:pt x="73" y="97"/>
                    <a:pt x="76" y="92"/>
                    <a:pt x="76" y="86"/>
                  </a:cubicBezTo>
                  <a:cubicBezTo>
                    <a:pt x="76" y="83"/>
                    <a:pt x="78" y="81"/>
                    <a:pt x="81" y="77"/>
                  </a:cubicBezTo>
                  <a:cubicBezTo>
                    <a:pt x="85" y="70"/>
                    <a:pt x="92" y="60"/>
                    <a:pt x="92" y="44"/>
                  </a:cubicBezTo>
                  <a:cubicBezTo>
                    <a:pt x="92" y="20"/>
                    <a:pt x="71" y="0"/>
                    <a:pt x="46" y="0"/>
                  </a:cubicBezTo>
                  <a:close/>
                  <a:moveTo>
                    <a:pt x="71" y="70"/>
                  </a:moveTo>
                  <a:cubicBezTo>
                    <a:pt x="68" y="75"/>
                    <a:pt x="64" y="80"/>
                    <a:pt x="64" y="86"/>
                  </a:cubicBezTo>
                  <a:cubicBezTo>
                    <a:pt x="64" y="89"/>
                    <a:pt x="62" y="91"/>
                    <a:pt x="60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0" y="91"/>
                    <a:pt x="28" y="89"/>
                    <a:pt x="28" y="86"/>
                  </a:cubicBezTo>
                  <a:cubicBezTo>
                    <a:pt x="28" y="80"/>
                    <a:pt x="24" y="75"/>
                    <a:pt x="21" y="70"/>
                  </a:cubicBezTo>
                  <a:cubicBezTo>
                    <a:pt x="17" y="64"/>
                    <a:pt x="12" y="57"/>
                    <a:pt x="12" y="44"/>
                  </a:cubicBezTo>
                  <a:cubicBezTo>
                    <a:pt x="12" y="26"/>
                    <a:pt x="27" y="12"/>
                    <a:pt x="46" y="12"/>
                  </a:cubicBezTo>
                  <a:cubicBezTo>
                    <a:pt x="65" y="12"/>
                    <a:pt x="80" y="26"/>
                    <a:pt x="80" y="44"/>
                  </a:cubicBezTo>
                  <a:cubicBezTo>
                    <a:pt x="80" y="57"/>
                    <a:pt x="75" y="64"/>
                    <a:pt x="71" y="70"/>
                  </a:cubicBezTo>
                  <a:close/>
                  <a:moveTo>
                    <a:pt x="71" y="70"/>
                  </a:moveTo>
                  <a:cubicBezTo>
                    <a:pt x="71" y="70"/>
                    <a:pt x="71" y="70"/>
                    <a:pt x="71" y="7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5" name="Freeform 28">
              <a:extLst>
                <a:ext uri="{FF2B5EF4-FFF2-40B4-BE49-F238E27FC236}">
                  <a16:creationId xmlns:a16="http://schemas.microsoft.com/office/drawing/2014/main" id="{422C4C9A-3233-4D6F-A0E3-1E458119F4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5950" y="3697288"/>
              <a:ext cx="19050" cy="44450"/>
            </a:xfrm>
            <a:custGeom>
              <a:avLst/>
              <a:gdLst>
                <a:gd name="T0" fmla="*/ 3 w 6"/>
                <a:gd name="T1" fmla="*/ 14 h 14"/>
                <a:gd name="T2" fmla="*/ 6 w 6"/>
                <a:gd name="T3" fmla="*/ 12 h 14"/>
                <a:gd name="T4" fmla="*/ 6 w 6"/>
                <a:gd name="T5" fmla="*/ 3 h 14"/>
                <a:gd name="T6" fmla="*/ 3 w 6"/>
                <a:gd name="T7" fmla="*/ 0 h 14"/>
                <a:gd name="T8" fmla="*/ 0 w 6"/>
                <a:gd name="T9" fmla="*/ 3 h 14"/>
                <a:gd name="T10" fmla="*/ 0 w 6"/>
                <a:gd name="T11" fmla="*/ 12 h 14"/>
                <a:gd name="T12" fmla="*/ 3 w 6"/>
                <a:gd name="T13" fmla="*/ 14 h 14"/>
                <a:gd name="T14" fmla="*/ 3 w 6"/>
                <a:gd name="T15" fmla="*/ 14 h 14"/>
                <a:gd name="T16" fmla="*/ 3 w 6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3" y="14"/>
                  </a:moveTo>
                  <a:cubicBezTo>
                    <a:pt x="5" y="14"/>
                    <a:pt x="6" y="13"/>
                    <a:pt x="6" y="1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3" y="14"/>
                  </a:cubicBezTo>
                  <a:close/>
                  <a:moveTo>
                    <a:pt x="3" y="14"/>
                  </a:moveTo>
                  <a:cubicBezTo>
                    <a:pt x="3" y="14"/>
                    <a:pt x="3" y="14"/>
                    <a:pt x="3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4D6B389B-18F6-461B-A18C-96193FBD89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588" y="3722688"/>
              <a:ext cx="34925" cy="44450"/>
            </a:xfrm>
            <a:custGeom>
              <a:avLst/>
              <a:gdLst>
                <a:gd name="T0" fmla="*/ 5 w 11"/>
                <a:gd name="T1" fmla="*/ 13 h 14"/>
                <a:gd name="T2" fmla="*/ 8 w 11"/>
                <a:gd name="T3" fmla="*/ 14 h 14"/>
                <a:gd name="T4" fmla="*/ 9 w 11"/>
                <a:gd name="T5" fmla="*/ 14 h 14"/>
                <a:gd name="T6" fmla="*/ 10 w 11"/>
                <a:gd name="T7" fmla="*/ 10 h 14"/>
                <a:gd name="T8" fmla="*/ 6 w 11"/>
                <a:gd name="T9" fmla="*/ 2 h 14"/>
                <a:gd name="T10" fmla="*/ 2 w 11"/>
                <a:gd name="T11" fmla="*/ 1 h 14"/>
                <a:gd name="T12" fmla="*/ 1 w 11"/>
                <a:gd name="T13" fmla="*/ 5 h 14"/>
                <a:gd name="T14" fmla="*/ 5 w 11"/>
                <a:gd name="T15" fmla="*/ 13 h 14"/>
                <a:gd name="T16" fmla="*/ 5 w 11"/>
                <a:gd name="T17" fmla="*/ 13 h 14"/>
                <a:gd name="T18" fmla="*/ 5 w 11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5" y="13"/>
                  </a:moveTo>
                  <a:cubicBezTo>
                    <a:pt x="6" y="13"/>
                    <a:pt x="7" y="14"/>
                    <a:pt x="8" y="14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11" y="13"/>
                    <a:pt x="11" y="11"/>
                    <a:pt x="10" y="1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1" y="2"/>
                    <a:pt x="0" y="4"/>
                    <a:pt x="1" y="5"/>
                  </a:cubicBezTo>
                  <a:lnTo>
                    <a:pt x="5" y="13"/>
                  </a:ln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7" name="Freeform 30">
              <a:extLst>
                <a:ext uri="{FF2B5EF4-FFF2-40B4-BE49-F238E27FC236}">
                  <a16:creationId xmlns:a16="http://schemas.microsoft.com/office/drawing/2014/main" id="{260A707B-5031-470A-A61D-EF786D935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83388" y="3798888"/>
              <a:ext cx="44450" cy="34925"/>
            </a:xfrm>
            <a:custGeom>
              <a:avLst/>
              <a:gdLst>
                <a:gd name="T0" fmla="*/ 13 w 14"/>
                <a:gd name="T1" fmla="*/ 5 h 11"/>
                <a:gd name="T2" fmla="*/ 5 w 14"/>
                <a:gd name="T3" fmla="*/ 1 h 11"/>
                <a:gd name="T4" fmla="*/ 1 w 14"/>
                <a:gd name="T5" fmla="*/ 2 h 11"/>
                <a:gd name="T6" fmla="*/ 2 w 14"/>
                <a:gd name="T7" fmla="*/ 6 h 11"/>
                <a:gd name="T8" fmla="*/ 10 w 14"/>
                <a:gd name="T9" fmla="*/ 10 h 11"/>
                <a:gd name="T10" fmla="*/ 11 w 14"/>
                <a:gd name="T11" fmla="*/ 11 h 11"/>
                <a:gd name="T12" fmla="*/ 14 w 14"/>
                <a:gd name="T13" fmla="*/ 9 h 11"/>
                <a:gd name="T14" fmla="*/ 13 w 14"/>
                <a:gd name="T15" fmla="*/ 5 h 11"/>
                <a:gd name="T16" fmla="*/ 13 w 14"/>
                <a:gd name="T17" fmla="*/ 5 h 11"/>
                <a:gd name="T18" fmla="*/ 13 w 14"/>
                <a:gd name="T1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">
                  <a:moveTo>
                    <a:pt x="13" y="5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2" y="11"/>
                    <a:pt x="13" y="10"/>
                    <a:pt x="14" y="9"/>
                  </a:cubicBezTo>
                  <a:cubicBezTo>
                    <a:pt x="14" y="8"/>
                    <a:pt x="14" y="6"/>
                    <a:pt x="13" y="5"/>
                  </a:cubicBezTo>
                  <a:close/>
                  <a:moveTo>
                    <a:pt x="13" y="5"/>
                  </a:moveTo>
                  <a:cubicBezTo>
                    <a:pt x="13" y="5"/>
                    <a:pt x="13" y="5"/>
                    <a:pt x="13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8" name="Freeform 31">
              <a:extLst>
                <a:ext uri="{FF2B5EF4-FFF2-40B4-BE49-F238E27FC236}">
                  <a16:creationId xmlns:a16="http://schemas.microsoft.com/office/drawing/2014/main" id="{EAB8AE0B-4725-45BF-8CE0-F698A17A8E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7988" y="3905250"/>
              <a:ext cx="44450" cy="19050"/>
            </a:xfrm>
            <a:custGeom>
              <a:avLst/>
              <a:gdLst>
                <a:gd name="T0" fmla="*/ 14 w 14"/>
                <a:gd name="T1" fmla="*/ 3 h 6"/>
                <a:gd name="T2" fmla="*/ 12 w 14"/>
                <a:gd name="T3" fmla="*/ 0 h 6"/>
                <a:gd name="T4" fmla="*/ 3 w 14"/>
                <a:gd name="T5" fmla="*/ 0 h 6"/>
                <a:gd name="T6" fmla="*/ 0 w 14"/>
                <a:gd name="T7" fmla="*/ 3 h 6"/>
                <a:gd name="T8" fmla="*/ 3 w 14"/>
                <a:gd name="T9" fmla="*/ 6 h 6"/>
                <a:gd name="T10" fmla="*/ 12 w 14"/>
                <a:gd name="T11" fmla="*/ 6 h 6"/>
                <a:gd name="T12" fmla="*/ 14 w 14"/>
                <a:gd name="T13" fmla="*/ 3 h 6"/>
                <a:gd name="T14" fmla="*/ 14 w 14"/>
                <a:gd name="T15" fmla="*/ 3 h 6"/>
                <a:gd name="T16" fmla="*/ 14 w 14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4" y="3"/>
                  </a:moveTo>
                  <a:cubicBezTo>
                    <a:pt x="14" y="1"/>
                    <a:pt x="13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4" y="5"/>
                    <a:pt x="14" y="3"/>
                  </a:cubicBezTo>
                  <a:close/>
                  <a:moveTo>
                    <a:pt x="14" y="3"/>
                  </a:moveTo>
                  <a:cubicBezTo>
                    <a:pt x="14" y="3"/>
                    <a:pt x="14" y="3"/>
                    <a:pt x="14" y="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9" name="Freeform 32">
              <a:extLst>
                <a:ext uri="{FF2B5EF4-FFF2-40B4-BE49-F238E27FC236}">
                  <a16:creationId xmlns:a16="http://schemas.microsoft.com/office/drawing/2014/main" id="{1B514ABC-4277-4D4E-838B-C91668491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83388" y="3994150"/>
              <a:ext cx="44450" cy="31750"/>
            </a:xfrm>
            <a:custGeom>
              <a:avLst/>
              <a:gdLst>
                <a:gd name="T0" fmla="*/ 10 w 14"/>
                <a:gd name="T1" fmla="*/ 1 h 10"/>
                <a:gd name="T2" fmla="*/ 2 w 14"/>
                <a:gd name="T3" fmla="*/ 5 h 10"/>
                <a:gd name="T4" fmla="*/ 1 w 14"/>
                <a:gd name="T5" fmla="*/ 9 h 10"/>
                <a:gd name="T6" fmla="*/ 4 w 14"/>
                <a:gd name="T7" fmla="*/ 10 h 10"/>
                <a:gd name="T8" fmla="*/ 5 w 14"/>
                <a:gd name="T9" fmla="*/ 10 h 10"/>
                <a:gd name="T10" fmla="*/ 13 w 14"/>
                <a:gd name="T11" fmla="*/ 6 h 10"/>
                <a:gd name="T12" fmla="*/ 14 w 14"/>
                <a:gd name="T13" fmla="*/ 2 h 10"/>
                <a:gd name="T14" fmla="*/ 10 w 14"/>
                <a:gd name="T15" fmla="*/ 1 h 10"/>
                <a:gd name="T16" fmla="*/ 10 w 14"/>
                <a:gd name="T17" fmla="*/ 1 h 10"/>
                <a:gd name="T18" fmla="*/ 10 w 14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0">
                  <a:moveTo>
                    <a:pt x="10" y="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0" y="8"/>
                    <a:pt x="1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3"/>
                    <a:pt x="14" y="2"/>
                  </a:cubicBezTo>
                  <a:cubicBezTo>
                    <a:pt x="13" y="0"/>
                    <a:pt x="11" y="0"/>
                    <a:pt x="10" y="1"/>
                  </a:cubicBezTo>
                  <a:close/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0" name="Freeform 33">
              <a:extLst>
                <a:ext uri="{FF2B5EF4-FFF2-40B4-BE49-F238E27FC236}">
                  <a16:creationId xmlns:a16="http://schemas.microsoft.com/office/drawing/2014/main" id="{98280A5C-ECF7-4A7D-B6E0-8846571ED4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1525" y="3994150"/>
              <a:ext cx="44450" cy="31750"/>
            </a:xfrm>
            <a:custGeom>
              <a:avLst/>
              <a:gdLst>
                <a:gd name="T0" fmla="*/ 12 w 14"/>
                <a:gd name="T1" fmla="*/ 5 h 10"/>
                <a:gd name="T2" fmla="*/ 4 w 14"/>
                <a:gd name="T3" fmla="*/ 1 h 10"/>
                <a:gd name="T4" fmla="*/ 0 w 14"/>
                <a:gd name="T5" fmla="*/ 2 h 10"/>
                <a:gd name="T6" fmla="*/ 1 w 14"/>
                <a:gd name="T7" fmla="*/ 6 h 10"/>
                <a:gd name="T8" fmla="*/ 9 w 14"/>
                <a:gd name="T9" fmla="*/ 10 h 10"/>
                <a:gd name="T10" fmla="*/ 10 w 14"/>
                <a:gd name="T11" fmla="*/ 10 h 10"/>
                <a:gd name="T12" fmla="*/ 13 w 14"/>
                <a:gd name="T13" fmla="*/ 9 h 10"/>
                <a:gd name="T14" fmla="*/ 12 w 14"/>
                <a:gd name="T15" fmla="*/ 5 h 10"/>
                <a:gd name="T16" fmla="*/ 12 w 14"/>
                <a:gd name="T17" fmla="*/ 5 h 10"/>
                <a:gd name="T18" fmla="*/ 12 w 14"/>
                <a:gd name="T1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0">
                  <a:moveTo>
                    <a:pt x="12" y="5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1" y="0"/>
                    <a:pt x="0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4" y="8"/>
                    <a:pt x="13" y="6"/>
                    <a:pt x="12" y="5"/>
                  </a:cubicBezTo>
                  <a:close/>
                  <a:moveTo>
                    <a:pt x="12" y="5"/>
                  </a:moveTo>
                  <a:cubicBezTo>
                    <a:pt x="12" y="5"/>
                    <a:pt x="12" y="5"/>
                    <a:pt x="12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1" name="Freeform 34">
              <a:extLst>
                <a:ext uri="{FF2B5EF4-FFF2-40B4-BE49-F238E27FC236}">
                  <a16:creationId xmlns:a16="http://schemas.microsoft.com/office/drawing/2014/main" id="{3CB69E96-39FB-48AE-BF1B-96245785A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6925" y="3905250"/>
              <a:ext cx="44450" cy="19050"/>
            </a:xfrm>
            <a:custGeom>
              <a:avLst/>
              <a:gdLst>
                <a:gd name="T0" fmla="*/ 11 w 14"/>
                <a:gd name="T1" fmla="*/ 0 h 6"/>
                <a:gd name="T2" fmla="*/ 2 w 14"/>
                <a:gd name="T3" fmla="*/ 0 h 6"/>
                <a:gd name="T4" fmla="*/ 0 w 14"/>
                <a:gd name="T5" fmla="*/ 3 h 6"/>
                <a:gd name="T6" fmla="*/ 2 w 14"/>
                <a:gd name="T7" fmla="*/ 6 h 6"/>
                <a:gd name="T8" fmla="*/ 11 w 14"/>
                <a:gd name="T9" fmla="*/ 6 h 6"/>
                <a:gd name="T10" fmla="*/ 14 w 14"/>
                <a:gd name="T11" fmla="*/ 3 h 6"/>
                <a:gd name="T12" fmla="*/ 11 w 14"/>
                <a:gd name="T13" fmla="*/ 0 h 6"/>
                <a:gd name="T14" fmla="*/ 11 w 14"/>
                <a:gd name="T15" fmla="*/ 0 h 6"/>
                <a:gd name="T16" fmla="*/ 11 w 14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4" y="1"/>
                    <a:pt x="13" y="0"/>
                    <a:pt x="11" y="0"/>
                  </a:cubicBezTo>
                  <a:close/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2" name="Freeform 35">
              <a:extLst>
                <a:ext uri="{FF2B5EF4-FFF2-40B4-BE49-F238E27FC236}">
                  <a16:creationId xmlns:a16="http://schemas.microsoft.com/office/drawing/2014/main" id="{3D6FF501-39DD-4925-B022-5B9E647725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1525" y="3798888"/>
              <a:ext cx="44450" cy="34925"/>
            </a:xfrm>
            <a:custGeom>
              <a:avLst/>
              <a:gdLst>
                <a:gd name="T0" fmla="*/ 3 w 14"/>
                <a:gd name="T1" fmla="*/ 11 h 11"/>
                <a:gd name="T2" fmla="*/ 4 w 14"/>
                <a:gd name="T3" fmla="*/ 10 h 11"/>
                <a:gd name="T4" fmla="*/ 12 w 14"/>
                <a:gd name="T5" fmla="*/ 6 h 11"/>
                <a:gd name="T6" fmla="*/ 13 w 14"/>
                <a:gd name="T7" fmla="*/ 2 h 11"/>
                <a:gd name="T8" fmla="*/ 9 w 14"/>
                <a:gd name="T9" fmla="*/ 1 h 11"/>
                <a:gd name="T10" fmla="*/ 1 w 14"/>
                <a:gd name="T11" fmla="*/ 5 h 11"/>
                <a:gd name="T12" fmla="*/ 0 w 14"/>
                <a:gd name="T13" fmla="*/ 9 h 11"/>
                <a:gd name="T14" fmla="*/ 3 w 14"/>
                <a:gd name="T15" fmla="*/ 11 h 11"/>
                <a:gd name="T16" fmla="*/ 3 w 14"/>
                <a:gd name="T17" fmla="*/ 11 h 11"/>
                <a:gd name="T18" fmla="*/ 3 w 14"/>
                <a:gd name="T1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">
                  <a:moveTo>
                    <a:pt x="3" y="11"/>
                  </a:moveTo>
                  <a:cubicBezTo>
                    <a:pt x="3" y="11"/>
                    <a:pt x="4" y="11"/>
                    <a:pt x="4" y="1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4" y="3"/>
                    <a:pt x="13" y="2"/>
                  </a:cubicBezTo>
                  <a:cubicBezTo>
                    <a:pt x="12" y="1"/>
                    <a:pt x="10" y="0"/>
                    <a:pt x="9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1" y="10"/>
                    <a:pt x="2" y="11"/>
                    <a:pt x="3" y="11"/>
                  </a:cubicBezTo>
                  <a:close/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3" name="Freeform 36">
              <a:extLst>
                <a:ext uri="{FF2B5EF4-FFF2-40B4-BE49-F238E27FC236}">
                  <a16:creationId xmlns:a16="http://schemas.microsoft.com/office/drawing/2014/main" id="{91333491-F82E-4039-BC68-2B8D5272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4850" y="3722688"/>
              <a:ext cx="34925" cy="44450"/>
            </a:xfrm>
            <a:custGeom>
              <a:avLst/>
              <a:gdLst>
                <a:gd name="T0" fmla="*/ 2 w 11"/>
                <a:gd name="T1" fmla="*/ 14 h 14"/>
                <a:gd name="T2" fmla="*/ 3 w 11"/>
                <a:gd name="T3" fmla="*/ 14 h 14"/>
                <a:gd name="T4" fmla="*/ 6 w 11"/>
                <a:gd name="T5" fmla="*/ 13 h 14"/>
                <a:gd name="T6" fmla="*/ 10 w 11"/>
                <a:gd name="T7" fmla="*/ 5 h 14"/>
                <a:gd name="T8" fmla="*/ 9 w 11"/>
                <a:gd name="T9" fmla="*/ 1 h 14"/>
                <a:gd name="T10" fmla="*/ 5 w 11"/>
                <a:gd name="T11" fmla="*/ 2 h 14"/>
                <a:gd name="T12" fmla="*/ 1 w 11"/>
                <a:gd name="T13" fmla="*/ 10 h 14"/>
                <a:gd name="T14" fmla="*/ 2 w 11"/>
                <a:gd name="T15" fmla="*/ 14 h 14"/>
                <a:gd name="T16" fmla="*/ 2 w 11"/>
                <a:gd name="T17" fmla="*/ 14 h 14"/>
                <a:gd name="T18" fmla="*/ 2 w 11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2" y="14"/>
                  </a:moveTo>
                  <a:cubicBezTo>
                    <a:pt x="2" y="14"/>
                    <a:pt x="3" y="14"/>
                    <a:pt x="3" y="14"/>
                  </a:cubicBezTo>
                  <a:cubicBezTo>
                    <a:pt x="4" y="14"/>
                    <a:pt x="5" y="13"/>
                    <a:pt x="6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0" y="2"/>
                    <a:pt x="9" y="1"/>
                  </a:cubicBezTo>
                  <a:cubicBezTo>
                    <a:pt x="8" y="0"/>
                    <a:pt x="6" y="1"/>
                    <a:pt x="5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3"/>
                    <a:pt x="2" y="14"/>
                  </a:cubicBezTo>
                  <a:close/>
                  <a:moveTo>
                    <a:pt x="2" y="14"/>
                  </a:moveTo>
                  <a:cubicBezTo>
                    <a:pt x="2" y="14"/>
                    <a:pt x="2" y="14"/>
                    <a:pt x="2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4" name="Freeform 37">
              <a:extLst>
                <a:ext uri="{FF2B5EF4-FFF2-40B4-BE49-F238E27FC236}">
                  <a16:creationId xmlns:a16="http://schemas.microsoft.com/office/drawing/2014/main" id="{DE860708-810C-4882-AABA-4869625E20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1663" y="3836988"/>
              <a:ext cx="46037" cy="144462"/>
            </a:xfrm>
            <a:custGeom>
              <a:avLst/>
              <a:gdLst>
                <a:gd name="T0" fmla="*/ 3 w 14"/>
                <a:gd name="T1" fmla="*/ 41 h 45"/>
                <a:gd name="T2" fmla="*/ 7 w 14"/>
                <a:gd name="T3" fmla="*/ 45 h 45"/>
                <a:gd name="T4" fmla="*/ 11 w 14"/>
                <a:gd name="T5" fmla="*/ 41 h 45"/>
                <a:gd name="T6" fmla="*/ 14 w 14"/>
                <a:gd name="T7" fmla="*/ 21 h 45"/>
                <a:gd name="T8" fmla="*/ 14 w 14"/>
                <a:gd name="T9" fmla="*/ 17 h 45"/>
                <a:gd name="T10" fmla="*/ 14 w 14"/>
                <a:gd name="T11" fmla="*/ 6 h 45"/>
                <a:gd name="T12" fmla="*/ 7 w 14"/>
                <a:gd name="T13" fmla="*/ 0 h 45"/>
                <a:gd name="T14" fmla="*/ 0 w 14"/>
                <a:gd name="T15" fmla="*/ 6 h 45"/>
                <a:gd name="T16" fmla="*/ 0 w 14"/>
                <a:gd name="T17" fmla="*/ 17 h 45"/>
                <a:gd name="T18" fmla="*/ 0 w 14"/>
                <a:gd name="T19" fmla="*/ 21 h 45"/>
                <a:gd name="T20" fmla="*/ 3 w 14"/>
                <a:gd name="T21" fmla="*/ 41 h 45"/>
                <a:gd name="T22" fmla="*/ 3 w 14"/>
                <a:gd name="T23" fmla="*/ 41 h 45"/>
                <a:gd name="T24" fmla="*/ 3 w 14"/>
                <a:gd name="T25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45">
                  <a:moveTo>
                    <a:pt x="3" y="41"/>
                  </a:moveTo>
                  <a:cubicBezTo>
                    <a:pt x="3" y="44"/>
                    <a:pt x="5" y="45"/>
                    <a:pt x="7" y="45"/>
                  </a:cubicBezTo>
                  <a:cubicBezTo>
                    <a:pt x="9" y="45"/>
                    <a:pt x="11" y="44"/>
                    <a:pt x="11" y="4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19"/>
                    <a:pt x="14" y="18"/>
                    <a:pt x="14" y="1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2"/>
                    <a:pt x="11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lnTo>
                    <a:pt x="3" y="41"/>
                  </a:lnTo>
                  <a:close/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5" name="Freeform 38">
              <a:extLst>
                <a:ext uri="{FF2B5EF4-FFF2-40B4-BE49-F238E27FC236}">
                  <a16:creationId xmlns:a16="http://schemas.microsoft.com/office/drawing/2014/main" id="{60D92761-732C-4BC6-9088-8C7C0E38F2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1663" y="3997325"/>
              <a:ext cx="46037" cy="47625"/>
            </a:xfrm>
            <a:custGeom>
              <a:avLst/>
              <a:gdLst>
                <a:gd name="T0" fmla="*/ 7 w 14"/>
                <a:gd name="T1" fmla="*/ 0 h 15"/>
                <a:gd name="T2" fmla="*/ 0 w 14"/>
                <a:gd name="T3" fmla="*/ 8 h 15"/>
                <a:gd name="T4" fmla="*/ 7 w 14"/>
                <a:gd name="T5" fmla="*/ 15 h 15"/>
                <a:gd name="T6" fmla="*/ 14 w 14"/>
                <a:gd name="T7" fmla="*/ 8 h 15"/>
                <a:gd name="T8" fmla="*/ 7 w 14"/>
                <a:gd name="T9" fmla="*/ 0 h 15"/>
                <a:gd name="T10" fmla="*/ 7 w 14"/>
                <a:gd name="T11" fmla="*/ 0 h 15"/>
                <a:gd name="T12" fmla="*/ 7 w 14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1" y="15"/>
                    <a:pt x="14" y="12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B669B27F-CBD9-400E-B462-16772379C3FE}"/>
              </a:ext>
            </a:extLst>
          </p:cNvPr>
          <p:cNvSpPr/>
          <p:nvPr/>
        </p:nvSpPr>
        <p:spPr>
          <a:xfrm>
            <a:off x="699395" y="1392805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CDC09E7-36AA-4AAF-9D10-722A0705686B}"/>
              </a:ext>
            </a:extLst>
          </p:cNvPr>
          <p:cNvSpPr/>
          <p:nvPr/>
        </p:nvSpPr>
        <p:spPr>
          <a:xfrm>
            <a:off x="3794739" y="1392805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184CD0-1628-47F5-8F68-9407110A8CFF}"/>
              </a:ext>
            </a:extLst>
          </p:cNvPr>
          <p:cNvSpPr/>
          <p:nvPr/>
        </p:nvSpPr>
        <p:spPr>
          <a:xfrm>
            <a:off x="6834577" y="1392805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D2DECC1-8486-43A3-BB2F-ACA101457531}"/>
              </a:ext>
            </a:extLst>
          </p:cNvPr>
          <p:cNvSpPr/>
          <p:nvPr/>
        </p:nvSpPr>
        <p:spPr>
          <a:xfrm>
            <a:off x="9850164" y="1392805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2738C69-EEF6-43A7-9890-B2A948CB2F2B}"/>
              </a:ext>
            </a:extLst>
          </p:cNvPr>
          <p:cNvGrpSpPr/>
          <p:nvPr/>
        </p:nvGrpSpPr>
        <p:grpSpPr>
          <a:xfrm>
            <a:off x="1123111" y="4546373"/>
            <a:ext cx="9951453" cy="1804520"/>
            <a:chOff x="1111236" y="4419481"/>
            <a:chExt cx="9951453" cy="180452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390D284-50BA-428A-A74F-3785A2A69BD8}"/>
                </a:ext>
              </a:extLst>
            </p:cNvPr>
            <p:cNvGrpSpPr/>
            <p:nvPr/>
          </p:nvGrpSpPr>
          <p:grpSpPr>
            <a:xfrm>
              <a:off x="1600728" y="4636011"/>
              <a:ext cx="1693692" cy="963857"/>
              <a:chOff x="10240825" y="1232521"/>
              <a:chExt cx="677863" cy="385763"/>
            </a:xfrm>
            <a:solidFill>
              <a:schemeClr val="tx1"/>
            </a:solidFill>
          </p:grpSpPr>
          <p:sp>
            <p:nvSpPr>
              <p:cNvPr id="81" name="Freeform 151">
                <a:extLst>
                  <a:ext uri="{FF2B5EF4-FFF2-40B4-BE49-F238E27FC236}">
                    <a16:creationId xmlns:a16="http://schemas.microsoft.com/office/drawing/2014/main" id="{EB5B058F-1D56-4047-AB99-32FC3FA67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413" y="1232521"/>
                <a:ext cx="420688" cy="385763"/>
              </a:xfrm>
              <a:custGeom>
                <a:avLst/>
                <a:gdLst>
                  <a:gd name="T0" fmla="*/ 113 w 174"/>
                  <a:gd name="T1" fmla="*/ 96 h 160"/>
                  <a:gd name="T2" fmla="*/ 108 w 174"/>
                  <a:gd name="T3" fmla="*/ 91 h 160"/>
                  <a:gd name="T4" fmla="*/ 110 w 174"/>
                  <a:gd name="T5" fmla="*/ 87 h 160"/>
                  <a:gd name="T6" fmla="*/ 125 w 174"/>
                  <a:gd name="T7" fmla="*/ 45 h 160"/>
                  <a:gd name="T8" fmla="*/ 87 w 174"/>
                  <a:gd name="T9" fmla="*/ 0 h 160"/>
                  <a:gd name="T10" fmla="*/ 49 w 174"/>
                  <a:gd name="T11" fmla="*/ 45 h 160"/>
                  <a:gd name="T12" fmla="*/ 63 w 174"/>
                  <a:gd name="T13" fmla="*/ 87 h 160"/>
                  <a:gd name="T14" fmla="*/ 65 w 174"/>
                  <a:gd name="T15" fmla="*/ 91 h 160"/>
                  <a:gd name="T16" fmla="*/ 65 w 174"/>
                  <a:gd name="T17" fmla="*/ 91 h 160"/>
                  <a:gd name="T18" fmla="*/ 61 w 174"/>
                  <a:gd name="T19" fmla="*/ 96 h 160"/>
                  <a:gd name="T20" fmla="*/ 0 w 174"/>
                  <a:gd name="T21" fmla="*/ 144 h 160"/>
                  <a:gd name="T22" fmla="*/ 0 w 174"/>
                  <a:gd name="T23" fmla="*/ 155 h 160"/>
                  <a:gd name="T24" fmla="*/ 5 w 174"/>
                  <a:gd name="T25" fmla="*/ 160 h 160"/>
                  <a:gd name="T26" fmla="*/ 169 w 174"/>
                  <a:gd name="T27" fmla="*/ 160 h 160"/>
                  <a:gd name="T28" fmla="*/ 174 w 174"/>
                  <a:gd name="T29" fmla="*/ 155 h 160"/>
                  <a:gd name="T30" fmla="*/ 174 w 174"/>
                  <a:gd name="T31" fmla="*/ 144 h 160"/>
                  <a:gd name="T32" fmla="*/ 113 w 174"/>
                  <a:gd name="T33" fmla="*/ 9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4" h="160">
                    <a:moveTo>
                      <a:pt x="113" y="96"/>
                    </a:moveTo>
                    <a:cubicBezTo>
                      <a:pt x="110" y="95"/>
                      <a:pt x="108" y="93"/>
                      <a:pt x="108" y="91"/>
                    </a:cubicBezTo>
                    <a:cubicBezTo>
                      <a:pt x="108" y="89"/>
                      <a:pt x="109" y="88"/>
                      <a:pt x="110" y="87"/>
                    </a:cubicBezTo>
                    <a:cubicBezTo>
                      <a:pt x="122" y="78"/>
                      <a:pt x="125" y="63"/>
                      <a:pt x="125" y="45"/>
                    </a:cubicBezTo>
                    <a:cubicBezTo>
                      <a:pt x="125" y="19"/>
                      <a:pt x="108" y="0"/>
                      <a:pt x="87" y="0"/>
                    </a:cubicBezTo>
                    <a:cubicBezTo>
                      <a:pt x="66" y="0"/>
                      <a:pt x="49" y="19"/>
                      <a:pt x="49" y="45"/>
                    </a:cubicBezTo>
                    <a:cubicBezTo>
                      <a:pt x="49" y="63"/>
                      <a:pt x="52" y="78"/>
                      <a:pt x="63" y="87"/>
                    </a:cubicBezTo>
                    <a:cubicBezTo>
                      <a:pt x="64" y="88"/>
                      <a:pt x="65" y="89"/>
                      <a:pt x="65" y="91"/>
                    </a:cubicBezTo>
                    <a:cubicBezTo>
                      <a:pt x="65" y="91"/>
                      <a:pt x="65" y="91"/>
                      <a:pt x="65" y="91"/>
                    </a:cubicBezTo>
                    <a:cubicBezTo>
                      <a:pt x="65" y="93"/>
                      <a:pt x="63" y="95"/>
                      <a:pt x="61" y="96"/>
                    </a:cubicBezTo>
                    <a:cubicBezTo>
                      <a:pt x="25" y="102"/>
                      <a:pt x="0" y="121"/>
                      <a:pt x="0" y="144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58"/>
                      <a:pt x="2" y="160"/>
                      <a:pt x="5" y="160"/>
                    </a:cubicBezTo>
                    <a:cubicBezTo>
                      <a:pt x="169" y="160"/>
                      <a:pt x="169" y="160"/>
                      <a:pt x="169" y="160"/>
                    </a:cubicBezTo>
                    <a:cubicBezTo>
                      <a:pt x="171" y="160"/>
                      <a:pt x="174" y="158"/>
                      <a:pt x="174" y="155"/>
                    </a:cubicBezTo>
                    <a:cubicBezTo>
                      <a:pt x="174" y="144"/>
                      <a:pt x="174" y="144"/>
                      <a:pt x="174" y="144"/>
                    </a:cubicBezTo>
                    <a:cubicBezTo>
                      <a:pt x="174" y="121"/>
                      <a:pt x="148" y="102"/>
                      <a:pt x="113" y="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82" name="Freeform 152">
                <a:extLst>
                  <a:ext uri="{FF2B5EF4-FFF2-40B4-BE49-F238E27FC236}">
                    <a16:creationId xmlns:a16="http://schemas.microsoft.com/office/drawing/2014/main" id="{7AB24711-3100-40F7-AB00-4A199A6A5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0825" y="1281733"/>
                <a:ext cx="220663" cy="285750"/>
              </a:xfrm>
              <a:custGeom>
                <a:avLst/>
                <a:gdLst>
                  <a:gd name="T0" fmla="*/ 83 w 91"/>
                  <a:gd name="T1" fmla="*/ 76 h 118"/>
                  <a:gd name="T2" fmla="*/ 83 w 91"/>
                  <a:gd name="T3" fmla="*/ 71 h 118"/>
                  <a:gd name="T4" fmla="*/ 82 w 91"/>
                  <a:gd name="T5" fmla="*/ 71 h 118"/>
                  <a:gd name="T6" fmla="*/ 79 w 91"/>
                  <a:gd name="T7" fmla="*/ 67 h 118"/>
                  <a:gd name="T8" fmla="*/ 81 w 91"/>
                  <a:gd name="T9" fmla="*/ 64 h 118"/>
                  <a:gd name="T10" fmla="*/ 91 w 91"/>
                  <a:gd name="T11" fmla="*/ 33 h 118"/>
                  <a:gd name="T12" fmla="*/ 63 w 91"/>
                  <a:gd name="T13" fmla="*/ 0 h 118"/>
                  <a:gd name="T14" fmla="*/ 36 w 91"/>
                  <a:gd name="T15" fmla="*/ 33 h 118"/>
                  <a:gd name="T16" fmla="*/ 46 w 91"/>
                  <a:gd name="T17" fmla="*/ 64 h 118"/>
                  <a:gd name="T18" fmla="*/ 48 w 91"/>
                  <a:gd name="T19" fmla="*/ 67 h 118"/>
                  <a:gd name="T20" fmla="*/ 48 w 91"/>
                  <a:gd name="T21" fmla="*/ 67 h 118"/>
                  <a:gd name="T22" fmla="*/ 45 w 91"/>
                  <a:gd name="T23" fmla="*/ 71 h 118"/>
                  <a:gd name="T24" fmla="*/ 0 w 91"/>
                  <a:gd name="T25" fmla="*/ 106 h 118"/>
                  <a:gd name="T26" fmla="*/ 0 w 91"/>
                  <a:gd name="T27" fmla="*/ 115 h 118"/>
                  <a:gd name="T28" fmla="*/ 3 w 91"/>
                  <a:gd name="T29" fmla="*/ 118 h 118"/>
                  <a:gd name="T30" fmla="*/ 43 w 91"/>
                  <a:gd name="T31" fmla="*/ 118 h 118"/>
                  <a:gd name="T32" fmla="*/ 46 w 91"/>
                  <a:gd name="T33" fmla="*/ 115 h 118"/>
                  <a:gd name="T34" fmla="*/ 83 w 91"/>
                  <a:gd name="T35" fmla="*/ 7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8">
                    <a:moveTo>
                      <a:pt x="83" y="76"/>
                    </a:moveTo>
                    <a:cubicBezTo>
                      <a:pt x="86" y="75"/>
                      <a:pt x="85" y="71"/>
                      <a:pt x="83" y="71"/>
                    </a:cubicBezTo>
                    <a:cubicBezTo>
                      <a:pt x="82" y="71"/>
                      <a:pt x="82" y="71"/>
                      <a:pt x="82" y="71"/>
                    </a:cubicBezTo>
                    <a:cubicBezTo>
                      <a:pt x="81" y="70"/>
                      <a:pt x="79" y="69"/>
                      <a:pt x="79" y="67"/>
                    </a:cubicBezTo>
                    <a:cubicBezTo>
                      <a:pt x="79" y="66"/>
                      <a:pt x="80" y="65"/>
                      <a:pt x="81" y="64"/>
                    </a:cubicBezTo>
                    <a:cubicBezTo>
                      <a:pt x="89" y="58"/>
                      <a:pt x="91" y="46"/>
                      <a:pt x="91" y="33"/>
                    </a:cubicBezTo>
                    <a:cubicBezTo>
                      <a:pt x="91" y="14"/>
                      <a:pt x="79" y="0"/>
                      <a:pt x="63" y="0"/>
                    </a:cubicBezTo>
                    <a:cubicBezTo>
                      <a:pt x="48" y="0"/>
                      <a:pt x="36" y="14"/>
                      <a:pt x="36" y="33"/>
                    </a:cubicBezTo>
                    <a:cubicBezTo>
                      <a:pt x="36" y="46"/>
                      <a:pt x="38" y="58"/>
                      <a:pt x="46" y="64"/>
                    </a:cubicBezTo>
                    <a:cubicBezTo>
                      <a:pt x="47" y="65"/>
                      <a:pt x="48" y="66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9"/>
                      <a:pt x="46" y="70"/>
                      <a:pt x="45" y="71"/>
                    </a:cubicBezTo>
                    <a:cubicBezTo>
                      <a:pt x="19" y="75"/>
                      <a:pt x="0" y="89"/>
                      <a:pt x="0" y="106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6"/>
                      <a:pt x="1" y="118"/>
                      <a:pt x="3" y="118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44" y="118"/>
                      <a:pt x="46" y="117"/>
                      <a:pt x="46" y="115"/>
                    </a:cubicBezTo>
                    <a:cubicBezTo>
                      <a:pt x="49" y="99"/>
                      <a:pt x="63" y="85"/>
                      <a:pt x="8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83" name="Freeform 153">
                <a:extLst>
                  <a:ext uri="{FF2B5EF4-FFF2-40B4-BE49-F238E27FC236}">
                    <a16:creationId xmlns:a16="http://schemas.microsoft.com/office/drawing/2014/main" id="{425436CF-3E7D-49C4-80FF-53ED848BA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94850" y="1281733"/>
                <a:ext cx="223838" cy="285750"/>
              </a:xfrm>
              <a:custGeom>
                <a:avLst/>
                <a:gdLst>
                  <a:gd name="T0" fmla="*/ 47 w 92"/>
                  <a:gd name="T1" fmla="*/ 71 h 118"/>
                  <a:gd name="T2" fmla="*/ 44 w 92"/>
                  <a:gd name="T3" fmla="*/ 67 h 118"/>
                  <a:gd name="T4" fmla="*/ 45 w 92"/>
                  <a:gd name="T5" fmla="*/ 64 h 118"/>
                  <a:gd name="T6" fmla="*/ 56 w 92"/>
                  <a:gd name="T7" fmla="*/ 33 h 118"/>
                  <a:gd name="T8" fmla="*/ 28 w 92"/>
                  <a:gd name="T9" fmla="*/ 0 h 118"/>
                  <a:gd name="T10" fmla="*/ 0 w 92"/>
                  <a:gd name="T11" fmla="*/ 33 h 118"/>
                  <a:gd name="T12" fmla="*/ 11 w 92"/>
                  <a:gd name="T13" fmla="*/ 64 h 118"/>
                  <a:gd name="T14" fmla="*/ 12 w 92"/>
                  <a:gd name="T15" fmla="*/ 67 h 118"/>
                  <a:gd name="T16" fmla="*/ 12 w 92"/>
                  <a:gd name="T17" fmla="*/ 67 h 118"/>
                  <a:gd name="T18" fmla="*/ 9 w 92"/>
                  <a:gd name="T19" fmla="*/ 71 h 118"/>
                  <a:gd name="T20" fmla="*/ 9 w 92"/>
                  <a:gd name="T21" fmla="*/ 71 h 118"/>
                  <a:gd name="T22" fmla="*/ 8 w 92"/>
                  <a:gd name="T23" fmla="*/ 76 h 118"/>
                  <a:gd name="T24" fmla="*/ 45 w 92"/>
                  <a:gd name="T25" fmla="*/ 115 h 118"/>
                  <a:gd name="T26" fmla="*/ 48 w 92"/>
                  <a:gd name="T27" fmla="*/ 118 h 118"/>
                  <a:gd name="T28" fmla="*/ 89 w 92"/>
                  <a:gd name="T29" fmla="*/ 118 h 118"/>
                  <a:gd name="T30" fmla="*/ 92 w 92"/>
                  <a:gd name="T31" fmla="*/ 115 h 118"/>
                  <a:gd name="T32" fmla="*/ 92 w 92"/>
                  <a:gd name="T33" fmla="*/ 106 h 118"/>
                  <a:gd name="T34" fmla="*/ 47 w 92"/>
                  <a:gd name="T35" fmla="*/ 7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" h="118">
                    <a:moveTo>
                      <a:pt x="47" y="71"/>
                    </a:moveTo>
                    <a:cubicBezTo>
                      <a:pt x="45" y="70"/>
                      <a:pt x="44" y="69"/>
                      <a:pt x="44" y="67"/>
                    </a:cubicBezTo>
                    <a:cubicBezTo>
                      <a:pt x="44" y="66"/>
                      <a:pt x="44" y="65"/>
                      <a:pt x="45" y="64"/>
                    </a:cubicBezTo>
                    <a:cubicBezTo>
                      <a:pt x="53" y="58"/>
                      <a:pt x="56" y="46"/>
                      <a:pt x="56" y="33"/>
                    </a:cubicBezTo>
                    <a:cubicBezTo>
                      <a:pt x="56" y="14"/>
                      <a:pt x="43" y="0"/>
                      <a:pt x="28" y="0"/>
                    </a:cubicBezTo>
                    <a:cubicBezTo>
                      <a:pt x="13" y="0"/>
                      <a:pt x="0" y="14"/>
                      <a:pt x="0" y="33"/>
                    </a:cubicBezTo>
                    <a:cubicBezTo>
                      <a:pt x="0" y="46"/>
                      <a:pt x="2" y="58"/>
                      <a:pt x="11" y="64"/>
                    </a:cubicBezTo>
                    <a:cubicBezTo>
                      <a:pt x="12" y="65"/>
                      <a:pt x="12" y="66"/>
                      <a:pt x="12" y="67"/>
                    </a:cubicBezTo>
                    <a:cubicBezTo>
                      <a:pt x="12" y="67"/>
                      <a:pt x="12" y="67"/>
                      <a:pt x="12" y="67"/>
                    </a:cubicBezTo>
                    <a:cubicBezTo>
                      <a:pt x="12" y="69"/>
                      <a:pt x="11" y="70"/>
                      <a:pt x="9" y="71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6" y="71"/>
                      <a:pt x="5" y="75"/>
                      <a:pt x="8" y="76"/>
                    </a:cubicBezTo>
                    <a:cubicBezTo>
                      <a:pt x="28" y="85"/>
                      <a:pt x="42" y="99"/>
                      <a:pt x="45" y="115"/>
                    </a:cubicBezTo>
                    <a:cubicBezTo>
                      <a:pt x="46" y="117"/>
                      <a:pt x="47" y="118"/>
                      <a:pt x="48" y="118"/>
                    </a:cubicBezTo>
                    <a:cubicBezTo>
                      <a:pt x="89" y="118"/>
                      <a:pt x="89" y="118"/>
                      <a:pt x="89" y="118"/>
                    </a:cubicBezTo>
                    <a:cubicBezTo>
                      <a:pt x="90" y="118"/>
                      <a:pt x="92" y="116"/>
                      <a:pt x="92" y="115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2" y="89"/>
                      <a:pt x="73" y="75"/>
                      <a:pt x="47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63E2790-1D22-4E83-AA2E-E508037B4ABA}"/>
                </a:ext>
              </a:extLst>
            </p:cNvPr>
            <p:cNvGrpSpPr/>
            <p:nvPr/>
          </p:nvGrpSpPr>
          <p:grpSpPr>
            <a:xfrm>
              <a:off x="9470213" y="4823584"/>
              <a:ext cx="471900" cy="471900"/>
              <a:chOff x="1790563" y="129208"/>
              <a:chExt cx="676275" cy="676275"/>
            </a:xfrm>
            <a:solidFill>
              <a:schemeClr val="tx1"/>
            </a:solidFill>
          </p:grpSpPr>
          <p:sp>
            <p:nvSpPr>
              <p:cNvPr id="79" name="Freeform 8">
                <a:extLst>
                  <a:ext uri="{FF2B5EF4-FFF2-40B4-BE49-F238E27FC236}">
                    <a16:creationId xmlns:a16="http://schemas.microsoft.com/office/drawing/2014/main" id="{D81AB978-814F-438B-BE12-F5770EB5AC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90563" y="129208"/>
                <a:ext cx="676275" cy="676275"/>
              </a:xfrm>
              <a:custGeom>
                <a:avLst/>
                <a:gdLst>
                  <a:gd name="T0" fmla="*/ 255 w 280"/>
                  <a:gd name="T1" fmla="*/ 110 h 280"/>
                  <a:gd name="T2" fmla="*/ 240 w 280"/>
                  <a:gd name="T3" fmla="*/ 94 h 280"/>
                  <a:gd name="T4" fmla="*/ 252 w 280"/>
                  <a:gd name="T5" fmla="*/ 71 h 280"/>
                  <a:gd name="T6" fmla="*/ 227 w 280"/>
                  <a:gd name="T7" fmla="*/ 28 h 280"/>
                  <a:gd name="T8" fmla="*/ 200 w 280"/>
                  <a:gd name="T9" fmla="*/ 38 h 280"/>
                  <a:gd name="T10" fmla="*/ 178 w 280"/>
                  <a:gd name="T11" fmla="*/ 37 h 280"/>
                  <a:gd name="T12" fmla="*/ 170 w 280"/>
                  <a:gd name="T13" fmla="*/ 12 h 280"/>
                  <a:gd name="T14" fmla="*/ 122 w 280"/>
                  <a:gd name="T15" fmla="*/ 0 h 280"/>
                  <a:gd name="T16" fmla="*/ 110 w 280"/>
                  <a:gd name="T17" fmla="*/ 25 h 280"/>
                  <a:gd name="T18" fmla="*/ 94 w 280"/>
                  <a:gd name="T19" fmla="*/ 40 h 280"/>
                  <a:gd name="T20" fmla="*/ 71 w 280"/>
                  <a:gd name="T21" fmla="*/ 28 h 280"/>
                  <a:gd name="T22" fmla="*/ 29 w 280"/>
                  <a:gd name="T23" fmla="*/ 54 h 280"/>
                  <a:gd name="T24" fmla="*/ 38 w 280"/>
                  <a:gd name="T25" fmla="*/ 80 h 280"/>
                  <a:gd name="T26" fmla="*/ 37 w 280"/>
                  <a:gd name="T27" fmla="*/ 102 h 280"/>
                  <a:gd name="T28" fmla="*/ 12 w 280"/>
                  <a:gd name="T29" fmla="*/ 110 h 280"/>
                  <a:gd name="T30" fmla="*/ 0 w 280"/>
                  <a:gd name="T31" fmla="*/ 158 h 280"/>
                  <a:gd name="T32" fmla="*/ 26 w 280"/>
                  <a:gd name="T33" fmla="*/ 170 h 280"/>
                  <a:gd name="T34" fmla="*/ 41 w 280"/>
                  <a:gd name="T35" fmla="*/ 186 h 280"/>
                  <a:gd name="T36" fmla="*/ 29 w 280"/>
                  <a:gd name="T37" fmla="*/ 209 h 280"/>
                  <a:gd name="T38" fmla="*/ 54 w 280"/>
                  <a:gd name="T39" fmla="*/ 252 h 280"/>
                  <a:gd name="T40" fmla="*/ 81 w 280"/>
                  <a:gd name="T41" fmla="*/ 242 h 280"/>
                  <a:gd name="T42" fmla="*/ 102 w 280"/>
                  <a:gd name="T43" fmla="*/ 243 h 280"/>
                  <a:gd name="T44" fmla="*/ 110 w 280"/>
                  <a:gd name="T45" fmla="*/ 268 h 280"/>
                  <a:gd name="T46" fmla="*/ 158 w 280"/>
                  <a:gd name="T47" fmla="*/ 280 h 280"/>
                  <a:gd name="T48" fmla="*/ 170 w 280"/>
                  <a:gd name="T49" fmla="*/ 255 h 280"/>
                  <a:gd name="T50" fmla="*/ 187 w 280"/>
                  <a:gd name="T51" fmla="*/ 240 h 280"/>
                  <a:gd name="T52" fmla="*/ 210 w 280"/>
                  <a:gd name="T53" fmla="*/ 252 h 280"/>
                  <a:gd name="T54" fmla="*/ 252 w 280"/>
                  <a:gd name="T55" fmla="*/ 226 h 280"/>
                  <a:gd name="T56" fmla="*/ 243 w 280"/>
                  <a:gd name="T57" fmla="*/ 200 h 280"/>
                  <a:gd name="T58" fmla="*/ 244 w 280"/>
                  <a:gd name="T59" fmla="*/ 178 h 280"/>
                  <a:gd name="T60" fmla="*/ 268 w 280"/>
                  <a:gd name="T61" fmla="*/ 170 h 280"/>
                  <a:gd name="T62" fmla="*/ 280 w 280"/>
                  <a:gd name="T63" fmla="*/ 122 h 280"/>
                  <a:gd name="T64" fmla="*/ 140 w 280"/>
                  <a:gd name="T65" fmla="*/ 200 h 280"/>
                  <a:gd name="T66" fmla="*/ 140 w 280"/>
                  <a:gd name="T67" fmla="*/ 80 h 280"/>
                  <a:gd name="T68" fmla="*/ 140 w 280"/>
                  <a:gd name="T69" fmla="*/ 20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68" y="110"/>
                    </a:moveTo>
                    <a:cubicBezTo>
                      <a:pt x="255" y="110"/>
                      <a:pt x="255" y="110"/>
                      <a:pt x="255" y="110"/>
                    </a:cubicBezTo>
                    <a:cubicBezTo>
                      <a:pt x="250" y="110"/>
                      <a:pt x="245" y="107"/>
                      <a:pt x="244" y="102"/>
                    </a:cubicBezTo>
                    <a:cubicBezTo>
                      <a:pt x="243" y="99"/>
                      <a:pt x="241" y="97"/>
                      <a:pt x="240" y="94"/>
                    </a:cubicBezTo>
                    <a:cubicBezTo>
                      <a:pt x="238" y="89"/>
                      <a:pt x="239" y="84"/>
                      <a:pt x="243" y="80"/>
                    </a:cubicBezTo>
                    <a:cubicBezTo>
                      <a:pt x="252" y="71"/>
                      <a:pt x="252" y="71"/>
                      <a:pt x="252" y="71"/>
                    </a:cubicBezTo>
                    <a:cubicBezTo>
                      <a:pt x="257" y="66"/>
                      <a:pt x="257" y="58"/>
                      <a:pt x="252" y="54"/>
                    </a:cubicBezTo>
                    <a:cubicBezTo>
                      <a:pt x="227" y="28"/>
                      <a:pt x="227" y="28"/>
                      <a:pt x="227" y="28"/>
                    </a:cubicBezTo>
                    <a:cubicBezTo>
                      <a:pt x="222" y="24"/>
                      <a:pt x="214" y="24"/>
                      <a:pt x="210" y="28"/>
                    </a:cubicBezTo>
                    <a:cubicBezTo>
                      <a:pt x="200" y="38"/>
                      <a:pt x="200" y="38"/>
                      <a:pt x="200" y="38"/>
                    </a:cubicBezTo>
                    <a:cubicBezTo>
                      <a:pt x="197" y="41"/>
                      <a:pt x="191" y="42"/>
                      <a:pt x="187" y="40"/>
                    </a:cubicBezTo>
                    <a:cubicBezTo>
                      <a:pt x="184" y="39"/>
                      <a:pt x="181" y="38"/>
                      <a:pt x="178" y="37"/>
                    </a:cubicBezTo>
                    <a:cubicBezTo>
                      <a:pt x="174" y="35"/>
                      <a:pt x="170" y="31"/>
                      <a:pt x="170" y="25"/>
                    </a:cubicBezTo>
                    <a:cubicBezTo>
                      <a:pt x="170" y="12"/>
                      <a:pt x="170" y="12"/>
                      <a:pt x="170" y="12"/>
                    </a:cubicBezTo>
                    <a:cubicBezTo>
                      <a:pt x="170" y="5"/>
                      <a:pt x="165" y="0"/>
                      <a:pt x="158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16" y="0"/>
                      <a:pt x="110" y="5"/>
                      <a:pt x="110" y="12"/>
                    </a:cubicBezTo>
                    <a:cubicBezTo>
                      <a:pt x="110" y="25"/>
                      <a:pt x="110" y="25"/>
                      <a:pt x="110" y="25"/>
                    </a:cubicBezTo>
                    <a:cubicBezTo>
                      <a:pt x="110" y="31"/>
                      <a:pt x="107" y="35"/>
                      <a:pt x="102" y="37"/>
                    </a:cubicBezTo>
                    <a:cubicBezTo>
                      <a:pt x="100" y="38"/>
                      <a:pt x="97" y="39"/>
                      <a:pt x="94" y="40"/>
                    </a:cubicBezTo>
                    <a:cubicBezTo>
                      <a:pt x="90" y="42"/>
                      <a:pt x="84" y="41"/>
                      <a:pt x="81" y="38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66" y="24"/>
                      <a:pt x="59" y="24"/>
                      <a:pt x="54" y="28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24" y="58"/>
                      <a:pt x="24" y="66"/>
                      <a:pt x="29" y="71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2" y="84"/>
                      <a:pt x="43" y="89"/>
                      <a:pt x="41" y="94"/>
                    </a:cubicBezTo>
                    <a:cubicBezTo>
                      <a:pt x="39" y="97"/>
                      <a:pt x="38" y="99"/>
                      <a:pt x="37" y="102"/>
                    </a:cubicBezTo>
                    <a:cubicBezTo>
                      <a:pt x="35" y="107"/>
                      <a:pt x="31" y="110"/>
                      <a:pt x="26" y="110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6" y="110"/>
                      <a:pt x="0" y="115"/>
                      <a:pt x="0" y="122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5"/>
                      <a:pt x="6" y="170"/>
                      <a:pt x="12" y="170"/>
                    </a:cubicBezTo>
                    <a:cubicBezTo>
                      <a:pt x="26" y="170"/>
                      <a:pt x="26" y="170"/>
                      <a:pt x="26" y="170"/>
                    </a:cubicBezTo>
                    <a:cubicBezTo>
                      <a:pt x="31" y="170"/>
                      <a:pt x="35" y="173"/>
                      <a:pt x="37" y="178"/>
                    </a:cubicBezTo>
                    <a:cubicBezTo>
                      <a:pt x="38" y="181"/>
                      <a:pt x="39" y="183"/>
                      <a:pt x="41" y="186"/>
                    </a:cubicBezTo>
                    <a:cubicBezTo>
                      <a:pt x="43" y="191"/>
                      <a:pt x="42" y="196"/>
                      <a:pt x="38" y="200"/>
                    </a:cubicBezTo>
                    <a:cubicBezTo>
                      <a:pt x="29" y="209"/>
                      <a:pt x="29" y="209"/>
                      <a:pt x="29" y="209"/>
                    </a:cubicBezTo>
                    <a:cubicBezTo>
                      <a:pt x="24" y="214"/>
                      <a:pt x="24" y="222"/>
                      <a:pt x="29" y="226"/>
                    </a:cubicBezTo>
                    <a:cubicBezTo>
                      <a:pt x="54" y="252"/>
                      <a:pt x="54" y="252"/>
                      <a:pt x="54" y="252"/>
                    </a:cubicBezTo>
                    <a:cubicBezTo>
                      <a:pt x="59" y="256"/>
                      <a:pt x="66" y="256"/>
                      <a:pt x="71" y="252"/>
                    </a:cubicBezTo>
                    <a:cubicBezTo>
                      <a:pt x="81" y="242"/>
                      <a:pt x="81" y="242"/>
                      <a:pt x="81" y="242"/>
                    </a:cubicBezTo>
                    <a:cubicBezTo>
                      <a:pt x="84" y="239"/>
                      <a:pt x="90" y="238"/>
                      <a:pt x="94" y="240"/>
                    </a:cubicBezTo>
                    <a:cubicBezTo>
                      <a:pt x="97" y="241"/>
                      <a:pt x="100" y="242"/>
                      <a:pt x="102" y="243"/>
                    </a:cubicBezTo>
                    <a:cubicBezTo>
                      <a:pt x="107" y="245"/>
                      <a:pt x="110" y="249"/>
                      <a:pt x="110" y="255"/>
                    </a:cubicBezTo>
                    <a:cubicBezTo>
                      <a:pt x="110" y="268"/>
                      <a:pt x="110" y="268"/>
                      <a:pt x="110" y="268"/>
                    </a:cubicBezTo>
                    <a:cubicBezTo>
                      <a:pt x="110" y="275"/>
                      <a:pt x="116" y="280"/>
                      <a:pt x="122" y="280"/>
                    </a:cubicBezTo>
                    <a:cubicBezTo>
                      <a:pt x="158" y="280"/>
                      <a:pt x="158" y="280"/>
                      <a:pt x="158" y="280"/>
                    </a:cubicBezTo>
                    <a:cubicBezTo>
                      <a:pt x="165" y="280"/>
                      <a:pt x="170" y="275"/>
                      <a:pt x="170" y="268"/>
                    </a:cubicBezTo>
                    <a:cubicBezTo>
                      <a:pt x="170" y="255"/>
                      <a:pt x="170" y="255"/>
                      <a:pt x="170" y="255"/>
                    </a:cubicBezTo>
                    <a:cubicBezTo>
                      <a:pt x="170" y="249"/>
                      <a:pt x="174" y="245"/>
                      <a:pt x="178" y="243"/>
                    </a:cubicBezTo>
                    <a:cubicBezTo>
                      <a:pt x="181" y="242"/>
                      <a:pt x="184" y="241"/>
                      <a:pt x="187" y="240"/>
                    </a:cubicBezTo>
                    <a:cubicBezTo>
                      <a:pt x="191" y="238"/>
                      <a:pt x="197" y="239"/>
                      <a:pt x="200" y="242"/>
                    </a:cubicBezTo>
                    <a:cubicBezTo>
                      <a:pt x="210" y="252"/>
                      <a:pt x="210" y="252"/>
                      <a:pt x="210" y="252"/>
                    </a:cubicBezTo>
                    <a:cubicBezTo>
                      <a:pt x="214" y="256"/>
                      <a:pt x="222" y="256"/>
                      <a:pt x="227" y="252"/>
                    </a:cubicBezTo>
                    <a:cubicBezTo>
                      <a:pt x="252" y="226"/>
                      <a:pt x="252" y="226"/>
                      <a:pt x="252" y="226"/>
                    </a:cubicBezTo>
                    <a:cubicBezTo>
                      <a:pt x="257" y="222"/>
                      <a:pt x="257" y="214"/>
                      <a:pt x="252" y="209"/>
                    </a:cubicBezTo>
                    <a:cubicBezTo>
                      <a:pt x="243" y="200"/>
                      <a:pt x="243" y="200"/>
                      <a:pt x="243" y="200"/>
                    </a:cubicBezTo>
                    <a:cubicBezTo>
                      <a:pt x="239" y="196"/>
                      <a:pt x="238" y="191"/>
                      <a:pt x="240" y="186"/>
                    </a:cubicBezTo>
                    <a:cubicBezTo>
                      <a:pt x="241" y="183"/>
                      <a:pt x="243" y="181"/>
                      <a:pt x="244" y="178"/>
                    </a:cubicBezTo>
                    <a:cubicBezTo>
                      <a:pt x="245" y="173"/>
                      <a:pt x="250" y="170"/>
                      <a:pt x="255" y="170"/>
                    </a:cubicBezTo>
                    <a:cubicBezTo>
                      <a:pt x="268" y="170"/>
                      <a:pt x="268" y="170"/>
                      <a:pt x="268" y="170"/>
                    </a:cubicBezTo>
                    <a:cubicBezTo>
                      <a:pt x="275" y="170"/>
                      <a:pt x="280" y="165"/>
                      <a:pt x="280" y="158"/>
                    </a:cubicBezTo>
                    <a:cubicBezTo>
                      <a:pt x="280" y="122"/>
                      <a:pt x="280" y="122"/>
                      <a:pt x="280" y="122"/>
                    </a:cubicBezTo>
                    <a:cubicBezTo>
                      <a:pt x="280" y="115"/>
                      <a:pt x="275" y="110"/>
                      <a:pt x="268" y="110"/>
                    </a:cubicBezTo>
                    <a:close/>
                    <a:moveTo>
                      <a:pt x="140" y="200"/>
                    </a:moveTo>
                    <a:cubicBezTo>
                      <a:pt x="107" y="200"/>
                      <a:pt x="80" y="173"/>
                      <a:pt x="80" y="140"/>
                    </a:cubicBezTo>
                    <a:cubicBezTo>
                      <a:pt x="80" y="107"/>
                      <a:pt x="107" y="80"/>
                      <a:pt x="140" y="80"/>
                    </a:cubicBezTo>
                    <a:cubicBezTo>
                      <a:pt x="174" y="80"/>
                      <a:pt x="200" y="107"/>
                      <a:pt x="200" y="140"/>
                    </a:cubicBezTo>
                    <a:cubicBezTo>
                      <a:pt x="200" y="173"/>
                      <a:pt x="174" y="200"/>
                      <a:pt x="140" y="2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80" name="Oval 9">
                <a:extLst>
                  <a:ext uri="{FF2B5EF4-FFF2-40B4-BE49-F238E27FC236}">
                    <a16:creationId xmlns:a16="http://schemas.microsoft.com/office/drawing/2014/main" id="{6D936536-BCA7-46A3-B8D8-05CEBDB6A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5675" y="394321"/>
                <a:ext cx="146050" cy="1460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DD01227-DAEA-436F-AD69-702E09DDBAAE}"/>
                </a:ext>
              </a:extLst>
            </p:cNvPr>
            <p:cNvSpPr txBox="1"/>
            <p:nvPr/>
          </p:nvSpPr>
          <p:spPr>
            <a:xfrm>
              <a:off x="1375068" y="5711389"/>
              <a:ext cx="21450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cs typeface="Arial" panose="020B0604020202020204" pitchFamily="34" charset="0"/>
                </a:rPr>
                <a:t>Human engineers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1F0B3B4-4F09-42EE-B969-0230CCD4D6E8}"/>
                </a:ext>
              </a:extLst>
            </p:cNvPr>
            <p:cNvSpPr txBox="1"/>
            <p:nvPr/>
          </p:nvSpPr>
          <p:spPr>
            <a:xfrm>
              <a:off x="8633654" y="5711389"/>
              <a:ext cx="21450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cs typeface="Arial" panose="020B0604020202020204" pitchFamily="34" charset="0"/>
                </a:rPr>
                <a:t>Automation</a:t>
              </a:r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63C990EC-C011-4861-977A-5877E2837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54916" y="4650621"/>
              <a:ext cx="1303328" cy="949247"/>
            </a:xfrm>
            <a:custGeom>
              <a:avLst/>
              <a:gdLst>
                <a:gd name="T0" fmla="*/ 266 w 280"/>
                <a:gd name="T1" fmla="*/ 0 h 225"/>
                <a:gd name="T2" fmla="*/ 14 w 280"/>
                <a:gd name="T3" fmla="*/ 0 h 225"/>
                <a:gd name="T4" fmla="*/ 0 w 280"/>
                <a:gd name="T5" fmla="*/ 14 h 225"/>
                <a:gd name="T6" fmla="*/ 0 w 280"/>
                <a:gd name="T7" fmla="*/ 172 h 225"/>
                <a:gd name="T8" fmla="*/ 14 w 280"/>
                <a:gd name="T9" fmla="*/ 186 h 225"/>
                <a:gd name="T10" fmla="*/ 103 w 280"/>
                <a:gd name="T11" fmla="*/ 186 h 225"/>
                <a:gd name="T12" fmla="*/ 103 w 280"/>
                <a:gd name="T13" fmla="*/ 210 h 225"/>
                <a:gd name="T14" fmla="*/ 55 w 280"/>
                <a:gd name="T15" fmla="*/ 210 h 225"/>
                <a:gd name="T16" fmla="*/ 47 w 280"/>
                <a:gd name="T17" fmla="*/ 218 h 225"/>
                <a:gd name="T18" fmla="*/ 55 w 280"/>
                <a:gd name="T19" fmla="*/ 225 h 225"/>
                <a:gd name="T20" fmla="*/ 226 w 280"/>
                <a:gd name="T21" fmla="*/ 225 h 225"/>
                <a:gd name="T22" fmla="*/ 234 w 280"/>
                <a:gd name="T23" fmla="*/ 218 h 225"/>
                <a:gd name="T24" fmla="*/ 226 w 280"/>
                <a:gd name="T25" fmla="*/ 210 h 225"/>
                <a:gd name="T26" fmla="*/ 177 w 280"/>
                <a:gd name="T27" fmla="*/ 210 h 225"/>
                <a:gd name="T28" fmla="*/ 177 w 280"/>
                <a:gd name="T29" fmla="*/ 186 h 225"/>
                <a:gd name="T30" fmla="*/ 266 w 280"/>
                <a:gd name="T31" fmla="*/ 186 h 225"/>
                <a:gd name="T32" fmla="*/ 280 w 280"/>
                <a:gd name="T33" fmla="*/ 172 h 225"/>
                <a:gd name="T34" fmla="*/ 280 w 280"/>
                <a:gd name="T35" fmla="*/ 14 h 225"/>
                <a:gd name="T36" fmla="*/ 266 w 280"/>
                <a:gd name="T37" fmla="*/ 0 h 225"/>
                <a:gd name="T38" fmla="*/ 256 w 280"/>
                <a:gd name="T39" fmla="*/ 150 h 225"/>
                <a:gd name="T40" fmla="*/ 242 w 280"/>
                <a:gd name="T41" fmla="*/ 164 h 225"/>
                <a:gd name="T42" fmla="*/ 39 w 280"/>
                <a:gd name="T43" fmla="*/ 164 h 225"/>
                <a:gd name="T44" fmla="*/ 25 w 280"/>
                <a:gd name="T45" fmla="*/ 150 h 225"/>
                <a:gd name="T46" fmla="*/ 25 w 280"/>
                <a:gd name="T47" fmla="*/ 36 h 225"/>
                <a:gd name="T48" fmla="*/ 39 w 280"/>
                <a:gd name="T49" fmla="*/ 22 h 225"/>
                <a:gd name="T50" fmla="*/ 242 w 280"/>
                <a:gd name="T51" fmla="*/ 22 h 225"/>
                <a:gd name="T52" fmla="*/ 256 w 280"/>
                <a:gd name="T53" fmla="*/ 36 h 225"/>
                <a:gd name="T54" fmla="*/ 256 w 280"/>
                <a:gd name="T55" fmla="*/ 15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0" h="225">
                  <a:moveTo>
                    <a:pt x="26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0"/>
                    <a:pt x="7" y="186"/>
                    <a:pt x="14" y="186"/>
                  </a:cubicBezTo>
                  <a:cubicBezTo>
                    <a:pt x="103" y="186"/>
                    <a:pt x="103" y="186"/>
                    <a:pt x="103" y="186"/>
                  </a:cubicBezTo>
                  <a:cubicBezTo>
                    <a:pt x="103" y="210"/>
                    <a:pt x="103" y="210"/>
                    <a:pt x="103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0" y="210"/>
                    <a:pt x="47" y="213"/>
                    <a:pt x="47" y="218"/>
                  </a:cubicBezTo>
                  <a:cubicBezTo>
                    <a:pt x="47" y="222"/>
                    <a:pt x="50" y="225"/>
                    <a:pt x="55" y="225"/>
                  </a:cubicBezTo>
                  <a:cubicBezTo>
                    <a:pt x="226" y="225"/>
                    <a:pt x="226" y="225"/>
                    <a:pt x="226" y="225"/>
                  </a:cubicBezTo>
                  <a:cubicBezTo>
                    <a:pt x="230" y="225"/>
                    <a:pt x="234" y="222"/>
                    <a:pt x="234" y="218"/>
                  </a:cubicBezTo>
                  <a:cubicBezTo>
                    <a:pt x="234" y="213"/>
                    <a:pt x="230" y="210"/>
                    <a:pt x="226" y="210"/>
                  </a:cubicBezTo>
                  <a:cubicBezTo>
                    <a:pt x="177" y="210"/>
                    <a:pt x="177" y="210"/>
                    <a:pt x="177" y="210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266" y="186"/>
                    <a:pt x="266" y="186"/>
                    <a:pt x="266" y="186"/>
                  </a:cubicBezTo>
                  <a:cubicBezTo>
                    <a:pt x="274" y="186"/>
                    <a:pt x="280" y="180"/>
                    <a:pt x="280" y="172"/>
                  </a:cubicBezTo>
                  <a:cubicBezTo>
                    <a:pt x="280" y="14"/>
                    <a:pt x="280" y="14"/>
                    <a:pt x="280" y="14"/>
                  </a:cubicBezTo>
                  <a:cubicBezTo>
                    <a:pt x="280" y="6"/>
                    <a:pt x="274" y="0"/>
                    <a:pt x="266" y="0"/>
                  </a:cubicBezTo>
                  <a:close/>
                  <a:moveTo>
                    <a:pt x="256" y="150"/>
                  </a:moveTo>
                  <a:cubicBezTo>
                    <a:pt x="256" y="158"/>
                    <a:pt x="250" y="164"/>
                    <a:pt x="242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31" y="164"/>
                    <a:pt x="25" y="158"/>
                    <a:pt x="25" y="150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28"/>
                    <a:pt x="31" y="22"/>
                    <a:pt x="39" y="22"/>
                  </a:cubicBezTo>
                  <a:cubicBezTo>
                    <a:pt x="242" y="22"/>
                    <a:pt x="242" y="22"/>
                    <a:pt x="242" y="22"/>
                  </a:cubicBezTo>
                  <a:cubicBezTo>
                    <a:pt x="250" y="22"/>
                    <a:pt x="256" y="28"/>
                    <a:pt x="256" y="36"/>
                  </a:cubicBezTo>
                  <a:lnTo>
                    <a:pt x="256" y="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76" name="Right Arrow 13">
              <a:extLst>
                <a:ext uri="{FF2B5EF4-FFF2-40B4-BE49-F238E27FC236}">
                  <a16:creationId xmlns:a16="http://schemas.microsoft.com/office/drawing/2014/main" id="{4ED41D46-C3D5-41C8-A14B-BF443DE63DF3}"/>
                </a:ext>
              </a:extLst>
            </p:cNvPr>
            <p:cNvSpPr/>
            <p:nvPr/>
          </p:nvSpPr>
          <p:spPr>
            <a:xfrm>
              <a:off x="4327057" y="5016941"/>
              <a:ext cx="3613739" cy="609600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9715512-2598-4AD1-8DEF-8F94D106C3CA}"/>
                </a:ext>
              </a:extLst>
            </p:cNvPr>
            <p:cNvSpPr/>
            <p:nvPr/>
          </p:nvSpPr>
          <p:spPr>
            <a:xfrm>
              <a:off x="8342189" y="4419481"/>
              <a:ext cx="2720500" cy="1804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47F688-15FC-48C1-BFEF-7A4CDB7C71B1}"/>
                </a:ext>
              </a:extLst>
            </p:cNvPr>
            <p:cNvSpPr/>
            <p:nvPr/>
          </p:nvSpPr>
          <p:spPr>
            <a:xfrm>
              <a:off x="1111236" y="4419481"/>
              <a:ext cx="2720500" cy="1804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080EDE8-1838-4E3C-BF53-E57903633432}"/>
              </a:ext>
            </a:extLst>
          </p:cNvPr>
          <p:cNvGrpSpPr/>
          <p:nvPr/>
        </p:nvGrpSpPr>
        <p:grpSpPr>
          <a:xfrm>
            <a:off x="1513146" y="3249842"/>
            <a:ext cx="9425518" cy="909158"/>
            <a:chOff x="3166474" y="3223902"/>
            <a:chExt cx="7834238" cy="757663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2688A3A-941C-40EF-900A-E1C83AF24F78}"/>
                </a:ext>
              </a:extLst>
            </p:cNvPr>
            <p:cNvCxnSpPr>
              <a:cxnSpLocks/>
            </p:cNvCxnSpPr>
            <p:nvPr/>
          </p:nvCxnSpPr>
          <p:spPr>
            <a:xfrm>
              <a:off x="3166474" y="3981564"/>
              <a:ext cx="7834237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A7DCB80-467A-4B92-BD2A-356E5C8B7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6474" y="3223902"/>
              <a:ext cx="0" cy="757663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173BCE1-91A4-45EC-AE2B-BE8BB3F13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0711" y="3223902"/>
              <a:ext cx="1" cy="757662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320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Material Engineering: Shape Alloy</a:t>
            </a:r>
            <a:endParaRPr lang="en-US" dirty="0"/>
          </a:p>
        </p:txBody>
      </p:sp>
      <p:pic>
        <p:nvPicPr>
          <p:cNvPr id="13" name="-K57cbOhA5g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88160" y="1247140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8413" y="6260584"/>
            <a:ext cx="3113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hlinkClick r:id="rId5"/>
              </a:rPr>
              <a:t>https://youtu.be/-K57cbOhA5g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58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Construction Engineering: </a:t>
            </a:r>
            <a:r>
              <a:rPr lang="en-US" dirty="0"/>
              <a:t>Automated construction state estimation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90" y="1137836"/>
            <a:ext cx="8051800" cy="51792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41363" y="6260584"/>
            <a:ext cx="445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uwaterloo.ca/scholar/chaas/research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9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Construction Engineering: </a:t>
            </a:r>
            <a:r>
              <a:rPr lang="en-US" dirty="0" smtClean="0"/>
              <a:t>Crane Camera Solution (Pix4D)</a:t>
            </a:r>
            <a:endParaRPr lang="en-US" dirty="0"/>
          </a:p>
        </p:txBody>
      </p:sp>
      <p:pic>
        <p:nvPicPr>
          <p:cNvPr id="3" name="wZazAIiljK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242907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5529" y="6309360"/>
            <a:ext cx="3179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hlinkClick r:id="rId4"/>
              </a:rPr>
              <a:t>https://youtu.be/wZazAIiljKw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7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Construction Engineering: </a:t>
            </a:r>
            <a:r>
              <a:rPr lang="en-US" dirty="0" smtClean="0"/>
              <a:t>Action Recognition in Construction Sites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2560" y="6220936"/>
            <a:ext cx="110896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err="1"/>
              <a:t>Golparvar-Fard</a:t>
            </a:r>
            <a:r>
              <a:rPr lang="en-US" sz="1500" dirty="0"/>
              <a:t>, M., </a:t>
            </a:r>
            <a:r>
              <a:rPr lang="en-US" sz="1500" dirty="0" err="1"/>
              <a:t>Heydarian</a:t>
            </a:r>
            <a:r>
              <a:rPr lang="en-US" sz="1500" dirty="0"/>
              <a:t>, A., &amp; </a:t>
            </a:r>
            <a:r>
              <a:rPr lang="en-US" sz="1500" dirty="0" err="1"/>
              <a:t>Niebles</a:t>
            </a:r>
            <a:r>
              <a:rPr lang="en-US" sz="1500" dirty="0"/>
              <a:t>, J. C. (2013). Vision-based action recognition of earthmoving equipment using </a:t>
            </a:r>
            <a:r>
              <a:rPr lang="en-US" sz="1500" dirty="0" err="1"/>
              <a:t>spatio</a:t>
            </a:r>
            <a:r>
              <a:rPr lang="en-US" sz="1500" dirty="0"/>
              <a:t>-temporal features and support vector machine classifiers. </a:t>
            </a:r>
            <a:r>
              <a:rPr lang="en-US" sz="1500" i="1" dirty="0"/>
              <a:t>Advanced Engineering Informatics</a:t>
            </a:r>
            <a:r>
              <a:rPr lang="en-US" sz="1500" dirty="0"/>
              <a:t>, </a:t>
            </a:r>
            <a:r>
              <a:rPr lang="en-US" sz="1500" i="1" dirty="0"/>
              <a:t>27</a:t>
            </a:r>
            <a:r>
              <a:rPr lang="en-US" sz="1500" dirty="0"/>
              <a:t>(4), 652–663. </a:t>
            </a:r>
            <a:endParaRPr lang="en-US" sz="1500" dirty="0">
              <a:effectLst/>
            </a:endParaRPr>
          </a:p>
        </p:txBody>
      </p:sp>
      <p:pic>
        <p:nvPicPr>
          <p:cNvPr id="5" name="Media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29690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2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Construction Engineering: </a:t>
            </a:r>
            <a:r>
              <a:rPr lang="en-US" dirty="0"/>
              <a:t>Craft </a:t>
            </a:r>
            <a:r>
              <a:rPr lang="en-US" dirty="0" smtClean="0"/>
              <a:t>Worker Health </a:t>
            </a:r>
            <a:r>
              <a:rPr lang="en-US" dirty="0"/>
              <a:t>and </a:t>
            </a:r>
            <a:r>
              <a:rPr lang="en-US" dirty="0" smtClean="0"/>
              <a:t>Productivity Improvement</a:t>
            </a:r>
            <a:endParaRPr lang="en-US" dirty="0"/>
          </a:p>
        </p:txBody>
      </p:sp>
      <p:pic>
        <p:nvPicPr>
          <p:cNvPr id="2050" name="Picture 2" descr="re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81" y="1047880"/>
            <a:ext cx="10412217" cy="537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720763" y="6407385"/>
            <a:ext cx="445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uwaterloo.ca/scholar/chaas/research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14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Transportation Engineering: Autonomous Vehicle</a:t>
            </a:r>
            <a:endParaRPr lang="en-US" dirty="0"/>
          </a:p>
        </p:txBody>
      </p:sp>
      <p:pic>
        <p:nvPicPr>
          <p:cNvPr id="3" name="xsQvq4WlUY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7050" y="1225973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2128" y="6309360"/>
            <a:ext cx="3393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hlinkClick r:id="rId4"/>
              </a:rPr>
              <a:t>https://youtu.be/xsQvq4WlUYU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1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Earthquake Engineering: Social Media Data Analysis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06" y="1153166"/>
            <a:ext cx="4628213" cy="47550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8029" y="6241256"/>
            <a:ext cx="106527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222222"/>
                </a:solidFill>
              </a:rPr>
              <a:t>Sakaki, T., Okazaki, M., &amp; Matsuo, Y. (2013). Tweet Analysis for Real-Time Event Detection and Earthquake Reporting System Development. IEEE Transactions on Knowledge and Data Engineering, 25(4), 919–931.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11961"/>
          <a:stretch/>
        </p:blipFill>
        <p:spPr>
          <a:xfrm>
            <a:off x="5582919" y="1213754"/>
            <a:ext cx="5661341" cy="388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Earthquake Engineering: Post-Disaster Reconnaissance  </a:t>
            </a:r>
            <a:endParaRPr lang="en-US" dirty="0"/>
          </a:p>
        </p:txBody>
      </p:sp>
      <p:pic>
        <p:nvPicPr>
          <p:cNvPr id="3" name="zNwoogoYQ7o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88160" y="1098974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8028" y="6011003"/>
            <a:ext cx="107418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</a:rPr>
              <a:t>Yeum, C. M., Dyke, S. J., Benes, B., Hacker, T., Ramirez, J., Lund, A., &amp; </a:t>
            </a:r>
            <a:r>
              <a:rPr lang="en-US" sz="1400" dirty="0" err="1">
                <a:solidFill>
                  <a:srgbClr val="222222"/>
                </a:solidFill>
              </a:rPr>
              <a:t>Pujol</a:t>
            </a:r>
            <a:r>
              <a:rPr lang="en-US" sz="1400" dirty="0">
                <a:solidFill>
                  <a:srgbClr val="222222"/>
                </a:solidFill>
              </a:rPr>
              <a:t>, S. (2018). </a:t>
            </a:r>
            <a:r>
              <a:rPr lang="en-US" sz="1400" dirty="0" err="1">
                <a:solidFill>
                  <a:srgbClr val="222222"/>
                </a:solidFill>
              </a:rPr>
              <a:t>Postevent</a:t>
            </a:r>
            <a:r>
              <a:rPr lang="en-US" sz="1400" dirty="0">
                <a:solidFill>
                  <a:srgbClr val="222222"/>
                </a:solidFill>
              </a:rPr>
              <a:t> Reconnaissance Image Documentation Using Automated Classification. Journal of Performance of Constructed Facilities, 33(1), 04018103</a:t>
            </a:r>
            <a:r>
              <a:rPr lang="en-US" sz="1400" dirty="0" smtClean="0">
                <a:solidFill>
                  <a:srgbClr val="22222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youtu.be/zNwoogoYQ7o</a:t>
            </a:r>
            <a:r>
              <a:rPr lang="en-US" sz="1600" dirty="0" smtClean="0"/>
              <a:t> </a:t>
            </a:r>
            <a:endParaRPr lang="en-US" sz="14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54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Transportation Engineering: </a:t>
            </a:r>
            <a:r>
              <a:rPr lang="en-US" dirty="0" smtClean="0"/>
              <a:t>Vehicle Tracking / Counting</a:t>
            </a:r>
            <a:endParaRPr lang="en-US" dirty="0"/>
          </a:p>
        </p:txBody>
      </p:sp>
      <p:pic>
        <p:nvPicPr>
          <p:cNvPr id="3" name="Untitled Proj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6014" y="1131888"/>
            <a:ext cx="9079971" cy="51074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0592" y="6366372"/>
            <a:ext cx="5492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https://www.youtube.com/watch?v=_</a:t>
            </a:r>
            <a:r>
              <a:rPr lang="en-US" dirty="0" smtClean="0">
                <a:hlinkClick r:id="rId6"/>
              </a:rPr>
              <a:t>i4numqiv7Y&amp;t=8s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Transportation Engineering: License Plate Estimation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214" y="1667661"/>
            <a:ext cx="5584518" cy="4230220"/>
          </a:xfrm>
          <a:prstGeom prst="rect">
            <a:avLst/>
          </a:prstGeom>
        </p:spPr>
      </p:pic>
      <p:pic>
        <p:nvPicPr>
          <p:cNvPr id="1026" name="Picture 2" descr="tall_feature1_08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" y="1249248"/>
            <a:ext cx="4954905" cy="194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pass chica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3" y="3629757"/>
            <a:ext cx="4874748" cy="273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0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Smart Sensing and Data Processing 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3C6B19-B71C-44AF-B5B0-E41512430289}"/>
              </a:ext>
            </a:extLst>
          </p:cNvPr>
          <p:cNvGrpSpPr/>
          <p:nvPr/>
        </p:nvGrpSpPr>
        <p:grpSpPr>
          <a:xfrm>
            <a:off x="670715" y="1467236"/>
            <a:ext cx="8080214" cy="3769433"/>
            <a:chOff x="200186" y="1043866"/>
            <a:chExt cx="11780904" cy="596653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7A8058C-4AC7-48AA-A762-2A662EC9E4DC}"/>
                </a:ext>
              </a:extLst>
            </p:cNvPr>
            <p:cNvCxnSpPr>
              <a:cxnSpLocks/>
            </p:cNvCxnSpPr>
            <p:nvPr/>
          </p:nvCxnSpPr>
          <p:spPr>
            <a:xfrm>
              <a:off x="1740893" y="1721747"/>
              <a:ext cx="4342817" cy="0"/>
            </a:xfrm>
            <a:prstGeom prst="line">
              <a:avLst/>
            </a:prstGeom>
            <a:ln w="57150">
              <a:solidFill>
                <a:schemeClr val="accent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956EDA4-E24B-462D-B6A4-6EE1D1F523F3}"/>
                </a:ext>
              </a:extLst>
            </p:cNvPr>
            <p:cNvCxnSpPr>
              <a:cxnSpLocks/>
            </p:cNvCxnSpPr>
            <p:nvPr/>
          </p:nvCxnSpPr>
          <p:spPr>
            <a:xfrm>
              <a:off x="1740893" y="2122409"/>
              <a:ext cx="1512777" cy="1587656"/>
            </a:xfrm>
            <a:prstGeom prst="line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7F9BAA-C088-4269-B6A4-B7C077522073}"/>
                </a:ext>
              </a:extLst>
            </p:cNvPr>
            <p:cNvSpPr txBox="1"/>
            <p:nvPr/>
          </p:nvSpPr>
          <p:spPr>
            <a:xfrm>
              <a:off x="3409624" y="1781615"/>
              <a:ext cx="2540092" cy="64397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  <a:cs typeface="Arial" panose="020B0604020202020204" pitchFamily="34" charset="0"/>
                </a:rPr>
                <a:t>Computing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84674BD-FBD8-41E2-B18C-A5DCCB21BFE9}"/>
                </a:ext>
              </a:extLst>
            </p:cNvPr>
            <p:cNvCxnSpPr>
              <a:cxnSpLocks/>
            </p:cNvCxnSpPr>
            <p:nvPr/>
          </p:nvCxnSpPr>
          <p:spPr>
            <a:xfrm>
              <a:off x="3253670" y="3710065"/>
              <a:ext cx="2830039" cy="0"/>
            </a:xfrm>
            <a:prstGeom prst="line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D927E7-A513-4CBC-9D0A-B6ACF939CAD2}"/>
                </a:ext>
              </a:extLst>
            </p:cNvPr>
            <p:cNvCxnSpPr>
              <a:cxnSpLocks/>
            </p:cNvCxnSpPr>
            <p:nvPr/>
          </p:nvCxnSpPr>
          <p:spPr>
            <a:xfrm>
              <a:off x="1921989" y="5625817"/>
              <a:ext cx="4161721" cy="1"/>
            </a:xfrm>
            <a:prstGeom prst="line">
              <a:avLst/>
            </a:prstGeom>
            <a:ln w="57150">
              <a:solidFill>
                <a:schemeClr val="accent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3EC718-2082-4EC8-BC53-F48ED205C443}"/>
                </a:ext>
              </a:extLst>
            </p:cNvPr>
            <p:cNvSpPr txBox="1"/>
            <p:nvPr/>
          </p:nvSpPr>
          <p:spPr>
            <a:xfrm>
              <a:off x="3409624" y="5685683"/>
              <a:ext cx="2540092" cy="643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/>
                  </a:solidFill>
                  <a:cs typeface="Arial" panose="020B0604020202020204" pitchFamily="34" charset="0"/>
                </a:rPr>
                <a:t>Mobility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7BDB29-D507-4CAD-865C-A4EE8FC31D1C}"/>
                </a:ext>
              </a:extLst>
            </p:cNvPr>
            <p:cNvSpPr txBox="1"/>
            <p:nvPr/>
          </p:nvSpPr>
          <p:spPr>
            <a:xfrm>
              <a:off x="3409624" y="3770924"/>
              <a:ext cx="2525739" cy="643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cs typeface="Arial" panose="020B0604020202020204" pitchFamily="34" charset="0"/>
                </a:rPr>
                <a:t>Sensing</a:t>
              </a:r>
            </a:p>
          </p:txBody>
        </p:sp>
        <p:pic>
          <p:nvPicPr>
            <p:cNvPr id="11" name="Picture 10" descr="http://www.navirnet.net/wp-content/uploads/2014/03/phantom-1.png">
              <a:extLst>
                <a:ext uri="{FF2B5EF4-FFF2-40B4-BE49-F238E27FC236}">
                  <a16:creationId xmlns:a16="http://schemas.microsoft.com/office/drawing/2014/main" id="{346D4AEB-76A0-4815-BF91-A503B2DA7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9603" y="4931565"/>
              <a:ext cx="1873719" cy="1405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0" descr="https://cdn-4.nikon-cdn.com/e/Q5NM96RZZo+YRYNeYvAi9aeqFMY3fvEkMLBCAiSy/A0dkg9MGDImzG90hRDksCCSRo0dSiYIdsQuemb2pt5R82J9sqFnt2huiU0itTSvEJg=/Views/353_26464_P530_frt34l_on.png">
              <a:extLst>
                <a:ext uri="{FF2B5EF4-FFF2-40B4-BE49-F238E27FC236}">
                  <a16:creationId xmlns:a16="http://schemas.microsoft.com/office/drawing/2014/main" id="{2E295073-0583-42E7-BD16-76DA9A72C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245" y="2948641"/>
              <a:ext cx="1791883" cy="1522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Image result for computer vision">
              <a:extLst>
                <a:ext uri="{FF2B5EF4-FFF2-40B4-BE49-F238E27FC236}">
                  <a16:creationId xmlns:a16="http://schemas.microsoft.com/office/drawing/2014/main" id="{EF2FB201-BD45-409A-8853-22E7998A0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9417" y="1115455"/>
              <a:ext cx="2568988" cy="1445056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iphone x image png">
              <a:extLst>
                <a:ext uri="{FF2B5EF4-FFF2-40B4-BE49-F238E27FC236}">
                  <a16:creationId xmlns:a16="http://schemas.microsoft.com/office/drawing/2014/main" id="{FCCA460A-F1C8-427E-A3DC-3510411CF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928" y="4877457"/>
              <a:ext cx="1470675" cy="1470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Image result for autonomous vehicle  png">
              <a:extLst>
                <a:ext uri="{FF2B5EF4-FFF2-40B4-BE49-F238E27FC236}">
                  <a16:creationId xmlns:a16="http://schemas.microsoft.com/office/drawing/2014/main" id="{C18E8381-456E-49A7-BBC5-BEE3102852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09" t="2887" r="6702" b="5386"/>
            <a:stretch/>
          </p:blipFill>
          <p:spPr bwMode="auto">
            <a:xfrm>
              <a:off x="9774414" y="5027371"/>
              <a:ext cx="2206676" cy="1213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lidar velodyne">
              <a:extLst>
                <a:ext uri="{FF2B5EF4-FFF2-40B4-BE49-F238E27FC236}">
                  <a16:creationId xmlns:a16="http://schemas.microsoft.com/office/drawing/2014/main" id="{6B1FFFD6-DB47-4A87-9CE3-F4947E3ED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1129" y="3075752"/>
              <a:ext cx="1918731" cy="1268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360 blk">
              <a:extLst>
                <a:ext uri="{FF2B5EF4-FFF2-40B4-BE49-F238E27FC236}">
                  <a16:creationId xmlns:a16="http://schemas.microsoft.com/office/drawing/2014/main" id="{C25D8780-3C7C-4065-B46B-A44EA226E3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23" r="29588"/>
            <a:stretch/>
          </p:blipFill>
          <p:spPr bwMode="auto">
            <a:xfrm>
              <a:off x="10472301" y="2992867"/>
              <a:ext cx="1007784" cy="1434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C97EA8-0BBE-48C7-BCAF-53731E78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86" y="1043866"/>
              <a:ext cx="2840679" cy="5966535"/>
            </a:xfrm>
            <a:prstGeom prst="rect">
              <a:avLst/>
            </a:prstGeom>
          </p:spPr>
        </p:pic>
        <p:pic>
          <p:nvPicPr>
            <p:cNvPr id="19" name="Picture 2" descr="Image result for gpu computing">
              <a:extLst>
                <a:ext uri="{FF2B5EF4-FFF2-40B4-BE49-F238E27FC236}">
                  <a16:creationId xmlns:a16="http://schemas.microsoft.com/office/drawing/2014/main" id="{22B641E5-9C16-4BC4-B0D8-0FBE68660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2878" y="1139855"/>
              <a:ext cx="1811728" cy="1503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236EBFF-4A9C-46E4-9455-EE1FD3AD3326}"/>
              </a:ext>
            </a:extLst>
          </p:cNvPr>
          <p:cNvSpPr/>
          <p:nvPr/>
        </p:nvSpPr>
        <p:spPr>
          <a:xfrm>
            <a:off x="389340" y="5475888"/>
            <a:ext cx="11391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Ultimately, we emulate the activities of civil engineers in a rapid and automated ways with high precision. </a:t>
            </a:r>
            <a:endParaRPr lang="en-US" sz="2800" b="1" dirty="0"/>
          </a:p>
        </p:txBody>
      </p:sp>
      <p:sp>
        <p:nvSpPr>
          <p:cNvPr id="25" name="AutoShape 2" descr="Image result for husky sd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accelerometer pc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416" y="2712715"/>
            <a:ext cx="879224" cy="94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ezoelectric Transducer (with Soldered Wire)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509" y="2647609"/>
            <a:ext cx="968336" cy="96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loud computi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114" y="1632617"/>
            <a:ext cx="1358471" cy="7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husky vehicle mobil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92" y="3792465"/>
            <a:ext cx="1204985" cy="120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5th generation mobile network (5G) logo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221" y="3986905"/>
            <a:ext cx="1219019" cy="7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nvidia dee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631" y="1561695"/>
            <a:ext cx="1175235" cy="84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34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Transportation Engineering: </a:t>
            </a:r>
            <a:r>
              <a:rPr lang="en-US" dirty="0" smtClean="0"/>
              <a:t>Driver Distraction Monitoring</a:t>
            </a:r>
            <a:endParaRPr lang="en-US" dirty="0"/>
          </a:p>
        </p:txBody>
      </p:sp>
      <p:pic>
        <p:nvPicPr>
          <p:cNvPr id="3" name="ImAlBVLXiBA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90382" y="1334325"/>
            <a:ext cx="8611235" cy="48438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570" y="6381186"/>
            <a:ext cx="11847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www.youtube.com/watch?v=ImAlBVLXiBA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9646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Environmental Engineering: Air Quality Monitoring (Breathe Cam)</a:t>
            </a:r>
            <a:endParaRPr lang="en-US" dirty="0"/>
          </a:p>
        </p:txBody>
      </p:sp>
      <p:pic>
        <p:nvPicPr>
          <p:cNvPr id="4" name="Untitled Proj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7050" y="1156815"/>
            <a:ext cx="8615680" cy="48463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1570" y="6209446"/>
            <a:ext cx="10545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</a:t>
            </a:r>
            <a:r>
              <a:rPr lang="en-US" sz="1400" dirty="0" smtClean="0">
                <a:hlinkClick r:id="rId6"/>
              </a:rPr>
              <a:t>www.cmu.edu/homepage/health/2014/fall/observable-air.shtml</a:t>
            </a:r>
            <a:r>
              <a:rPr lang="en-US" sz="1400" dirty="0" smtClean="0"/>
              <a:t> 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https://</a:t>
            </a:r>
            <a:r>
              <a:rPr lang="en-US" sz="1400" dirty="0" smtClean="0">
                <a:hlinkClick r:id="rId7"/>
              </a:rPr>
              <a:t>www.youtube.com/watch?time_continue=1&amp;v=rV21uP9XcFg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080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Environmental Engineering: </a:t>
            </a:r>
            <a:r>
              <a:rPr lang="en-US" sz="2400" dirty="0" smtClean="0"/>
              <a:t>Visual Opacity of Fugitive Plumes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3992523"/>
            <a:ext cx="5781675" cy="2044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" y="1525754"/>
            <a:ext cx="5789743" cy="20949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0650" y="6409035"/>
            <a:ext cx="11049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222222"/>
                </a:solidFill>
              </a:rPr>
              <a:t>Du, </a:t>
            </a:r>
            <a:r>
              <a:rPr lang="en-US" sz="1500" dirty="0" err="1">
                <a:solidFill>
                  <a:srgbClr val="222222"/>
                </a:solidFill>
              </a:rPr>
              <a:t>Ke</a:t>
            </a:r>
            <a:r>
              <a:rPr lang="en-US" sz="1500" dirty="0">
                <a:solidFill>
                  <a:srgbClr val="222222"/>
                </a:solidFill>
              </a:rPr>
              <a:t>, et al. "Digital Optical Method to quantify the visual opacity of fugitive plumes." </a:t>
            </a:r>
            <a:r>
              <a:rPr lang="en-US" sz="1500" i="1" dirty="0">
                <a:solidFill>
                  <a:srgbClr val="222222"/>
                </a:solidFill>
              </a:rPr>
              <a:t>Atmospheric environment</a:t>
            </a:r>
            <a:r>
              <a:rPr lang="en-US" sz="1500" dirty="0">
                <a:solidFill>
                  <a:srgbClr val="222222"/>
                </a:solidFill>
              </a:rPr>
              <a:t> 77 (2013): 983-989.</a:t>
            </a:r>
            <a:endParaRPr lang="en-US" sz="1500" dirty="0"/>
          </a:p>
        </p:txBody>
      </p:sp>
      <p:pic>
        <p:nvPicPr>
          <p:cNvPr id="7" name="tNse9hYYEBc"/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6451149" y="2460419"/>
            <a:ext cx="5447481" cy="30642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51149" y="5711734"/>
            <a:ext cx="311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youtu.be/tNse9hYYEBc</a:t>
            </a:r>
            <a:r>
              <a:rPr lang="en-US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631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Surveying: Photogrammetry</a:t>
            </a:r>
            <a:endParaRPr lang="en-US" dirty="0"/>
          </a:p>
        </p:txBody>
      </p:sp>
      <p:pic>
        <p:nvPicPr>
          <p:cNvPr id="3" name="uZ5KIgQmJ9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248727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570" y="6381186"/>
            <a:ext cx="11847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https://youtu.be/uZ5KIgQmJ9w</a:t>
            </a:r>
            <a:r>
              <a:rPr lang="en-US" sz="1400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467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Surveying: </a:t>
            </a:r>
            <a:r>
              <a:rPr lang="en-US" dirty="0" smtClean="0"/>
              <a:t>Mobile Mapping Solution</a:t>
            </a:r>
            <a:endParaRPr lang="en-US" dirty="0"/>
          </a:p>
        </p:txBody>
      </p:sp>
      <p:pic>
        <p:nvPicPr>
          <p:cNvPr id="4" name="52x1N7U0EA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7050" y="1234801"/>
            <a:ext cx="8615680" cy="48463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1570" y="6357977"/>
            <a:ext cx="11847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https://youtu.be/52x1N7U0EAk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580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Surveying: </a:t>
            </a:r>
            <a:r>
              <a:rPr lang="en-US" dirty="0" err="1" smtClean="0"/>
              <a:t>GeoSLAM</a:t>
            </a:r>
            <a:r>
              <a:rPr lang="en-US" dirty="0" smtClean="0"/>
              <a:t> ZEB-REVO</a:t>
            </a:r>
            <a:endParaRPr lang="en-US" dirty="0"/>
          </a:p>
        </p:txBody>
      </p:sp>
      <p:pic>
        <p:nvPicPr>
          <p:cNvPr id="4" name="czqVuoubAD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346200"/>
            <a:ext cx="8615680" cy="48463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0650" y="6409035"/>
            <a:ext cx="11847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22222"/>
                </a:solidFill>
              </a:rPr>
              <a:t>GeoSLAM</a:t>
            </a:r>
            <a:r>
              <a:rPr lang="en-US" sz="1600" dirty="0">
                <a:solidFill>
                  <a:srgbClr val="222222"/>
                </a:solidFill>
              </a:rPr>
              <a:t>: All-in-one Mobile Scanning </a:t>
            </a:r>
            <a:r>
              <a:rPr lang="en-US" sz="1600" dirty="0" smtClean="0">
                <a:solidFill>
                  <a:srgbClr val="222222"/>
                </a:solidFill>
              </a:rPr>
              <a:t>Device: </a:t>
            </a:r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youtu.be/czqVuoubADo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222222"/>
                </a:solidFill>
              </a:rPr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916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Smart Structures and Systems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EC80D-14B2-467F-8887-0F26DE39C7DD}"/>
              </a:ext>
            </a:extLst>
          </p:cNvPr>
          <p:cNvSpPr txBox="1"/>
          <p:nvPr/>
        </p:nvSpPr>
        <p:spPr>
          <a:xfrm>
            <a:off x="3831736" y="2516021"/>
            <a:ext cx="155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05C513-87FA-48B0-9171-4C25024BB23A}"/>
              </a:ext>
            </a:extLst>
          </p:cNvPr>
          <p:cNvGrpSpPr/>
          <p:nvPr/>
        </p:nvGrpSpPr>
        <p:grpSpPr>
          <a:xfrm>
            <a:off x="4261341" y="1698911"/>
            <a:ext cx="690619" cy="758392"/>
            <a:chOff x="1842950" y="4871071"/>
            <a:chExt cx="573088" cy="677862"/>
          </a:xfrm>
          <a:solidFill>
            <a:schemeClr val="tx1"/>
          </a:solidFill>
        </p:grpSpPr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4DA2BC69-C3D5-419A-B4AF-D7E559CD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950" y="4871071"/>
              <a:ext cx="573088" cy="352425"/>
            </a:xfrm>
            <a:custGeom>
              <a:avLst/>
              <a:gdLst>
                <a:gd name="T0" fmla="*/ 11 w 237"/>
                <a:gd name="T1" fmla="*/ 91 h 146"/>
                <a:gd name="T2" fmla="*/ 101 w 237"/>
                <a:gd name="T3" fmla="*/ 141 h 146"/>
                <a:gd name="T4" fmla="*/ 118 w 237"/>
                <a:gd name="T5" fmla="*/ 146 h 146"/>
                <a:gd name="T6" fmla="*/ 135 w 237"/>
                <a:gd name="T7" fmla="*/ 141 h 146"/>
                <a:gd name="T8" fmla="*/ 226 w 237"/>
                <a:gd name="T9" fmla="*/ 91 h 146"/>
                <a:gd name="T10" fmla="*/ 237 w 237"/>
                <a:gd name="T11" fmla="*/ 73 h 146"/>
                <a:gd name="T12" fmla="*/ 226 w 237"/>
                <a:gd name="T13" fmla="*/ 54 h 146"/>
                <a:gd name="T14" fmla="*/ 135 w 237"/>
                <a:gd name="T15" fmla="*/ 4 h 146"/>
                <a:gd name="T16" fmla="*/ 118 w 237"/>
                <a:gd name="T17" fmla="*/ 0 h 146"/>
                <a:gd name="T18" fmla="*/ 101 w 237"/>
                <a:gd name="T19" fmla="*/ 4 h 146"/>
                <a:gd name="T20" fmla="*/ 11 w 237"/>
                <a:gd name="T21" fmla="*/ 54 h 146"/>
                <a:gd name="T22" fmla="*/ 0 w 237"/>
                <a:gd name="T23" fmla="*/ 73 h 146"/>
                <a:gd name="T24" fmla="*/ 11 w 237"/>
                <a:gd name="T25" fmla="*/ 9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146">
                  <a:moveTo>
                    <a:pt x="11" y="91"/>
                  </a:moveTo>
                  <a:cubicBezTo>
                    <a:pt x="101" y="141"/>
                    <a:pt x="101" y="141"/>
                    <a:pt x="101" y="141"/>
                  </a:cubicBezTo>
                  <a:cubicBezTo>
                    <a:pt x="107" y="144"/>
                    <a:pt x="112" y="146"/>
                    <a:pt x="118" y="146"/>
                  </a:cubicBezTo>
                  <a:cubicBezTo>
                    <a:pt x="124" y="146"/>
                    <a:pt x="130" y="144"/>
                    <a:pt x="135" y="141"/>
                  </a:cubicBezTo>
                  <a:cubicBezTo>
                    <a:pt x="226" y="91"/>
                    <a:pt x="226" y="91"/>
                    <a:pt x="226" y="91"/>
                  </a:cubicBezTo>
                  <a:cubicBezTo>
                    <a:pt x="232" y="87"/>
                    <a:pt x="237" y="80"/>
                    <a:pt x="237" y="73"/>
                  </a:cubicBezTo>
                  <a:cubicBezTo>
                    <a:pt x="237" y="65"/>
                    <a:pt x="232" y="58"/>
                    <a:pt x="226" y="54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30" y="1"/>
                    <a:pt x="124" y="0"/>
                    <a:pt x="118" y="0"/>
                  </a:cubicBezTo>
                  <a:cubicBezTo>
                    <a:pt x="112" y="0"/>
                    <a:pt x="107" y="1"/>
                    <a:pt x="101" y="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58"/>
                    <a:pt x="0" y="65"/>
                    <a:pt x="0" y="73"/>
                  </a:cubicBezTo>
                  <a:cubicBezTo>
                    <a:pt x="0" y="80"/>
                    <a:pt x="4" y="87"/>
                    <a:pt x="11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9DF5732E-1634-45F5-B6D7-4E3A18066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950" y="5152058"/>
              <a:ext cx="573088" cy="233363"/>
            </a:xfrm>
            <a:custGeom>
              <a:avLst/>
              <a:gdLst>
                <a:gd name="T0" fmla="*/ 226 w 237"/>
                <a:gd name="T1" fmla="*/ 5 h 97"/>
                <a:gd name="T2" fmla="*/ 216 w 237"/>
                <a:gd name="T3" fmla="*/ 0 h 97"/>
                <a:gd name="T4" fmla="*/ 139 w 237"/>
                <a:gd name="T5" fmla="*/ 42 h 97"/>
                <a:gd name="T6" fmla="*/ 118 w 237"/>
                <a:gd name="T7" fmla="*/ 48 h 97"/>
                <a:gd name="T8" fmla="*/ 98 w 237"/>
                <a:gd name="T9" fmla="*/ 42 h 97"/>
                <a:gd name="T10" fmla="*/ 21 w 237"/>
                <a:gd name="T11" fmla="*/ 0 h 97"/>
                <a:gd name="T12" fmla="*/ 11 w 237"/>
                <a:gd name="T13" fmla="*/ 5 h 97"/>
                <a:gd name="T14" fmla="*/ 0 w 237"/>
                <a:gd name="T15" fmla="*/ 24 h 97"/>
                <a:gd name="T16" fmla="*/ 11 w 237"/>
                <a:gd name="T17" fmla="*/ 42 h 97"/>
                <a:gd name="T18" fmla="*/ 101 w 237"/>
                <a:gd name="T19" fmla="*/ 92 h 97"/>
                <a:gd name="T20" fmla="*/ 118 w 237"/>
                <a:gd name="T21" fmla="*/ 97 h 97"/>
                <a:gd name="T22" fmla="*/ 135 w 237"/>
                <a:gd name="T23" fmla="*/ 92 h 97"/>
                <a:gd name="T24" fmla="*/ 226 w 237"/>
                <a:gd name="T25" fmla="*/ 42 h 97"/>
                <a:gd name="T26" fmla="*/ 237 w 237"/>
                <a:gd name="T27" fmla="*/ 24 h 97"/>
                <a:gd name="T28" fmla="*/ 226 w 237"/>
                <a:gd name="T29" fmla="*/ 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7" h="97">
                  <a:moveTo>
                    <a:pt x="226" y="5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33" y="46"/>
                    <a:pt x="126" y="48"/>
                    <a:pt x="118" y="48"/>
                  </a:cubicBezTo>
                  <a:cubicBezTo>
                    <a:pt x="111" y="48"/>
                    <a:pt x="104" y="46"/>
                    <a:pt x="98" y="4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2"/>
                    <a:pt x="4" y="38"/>
                    <a:pt x="11" y="4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7" y="95"/>
                    <a:pt x="112" y="97"/>
                    <a:pt x="118" y="97"/>
                  </a:cubicBezTo>
                  <a:cubicBezTo>
                    <a:pt x="124" y="97"/>
                    <a:pt x="130" y="95"/>
                    <a:pt x="135" y="9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32" y="38"/>
                    <a:pt x="237" y="32"/>
                    <a:pt x="237" y="24"/>
                  </a:cubicBezTo>
                  <a:cubicBezTo>
                    <a:pt x="237" y="16"/>
                    <a:pt x="232" y="9"/>
                    <a:pt x="226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5BB6F889-A434-49BC-94C1-8C9642E8E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950" y="5313983"/>
              <a:ext cx="573088" cy="234950"/>
            </a:xfrm>
            <a:custGeom>
              <a:avLst/>
              <a:gdLst>
                <a:gd name="T0" fmla="*/ 226 w 237"/>
                <a:gd name="T1" fmla="*/ 6 h 97"/>
                <a:gd name="T2" fmla="*/ 216 w 237"/>
                <a:gd name="T3" fmla="*/ 0 h 97"/>
                <a:gd name="T4" fmla="*/ 139 w 237"/>
                <a:gd name="T5" fmla="*/ 43 h 97"/>
                <a:gd name="T6" fmla="*/ 118 w 237"/>
                <a:gd name="T7" fmla="*/ 48 h 97"/>
                <a:gd name="T8" fmla="*/ 98 w 237"/>
                <a:gd name="T9" fmla="*/ 43 h 97"/>
                <a:gd name="T10" fmla="*/ 21 w 237"/>
                <a:gd name="T11" fmla="*/ 0 h 97"/>
                <a:gd name="T12" fmla="*/ 11 w 237"/>
                <a:gd name="T13" fmla="*/ 6 h 97"/>
                <a:gd name="T14" fmla="*/ 0 w 237"/>
                <a:gd name="T15" fmla="*/ 24 h 97"/>
                <a:gd name="T16" fmla="*/ 11 w 237"/>
                <a:gd name="T17" fmla="*/ 42 h 97"/>
                <a:gd name="T18" fmla="*/ 101 w 237"/>
                <a:gd name="T19" fmla="*/ 92 h 97"/>
                <a:gd name="T20" fmla="*/ 118 w 237"/>
                <a:gd name="T21" fmla="*/ 97 h 97"/>
                <a:gd name="T22" fmla="*/ 135 w 237"/>
                <a:gd name="T23" fmla="*/ 92 h 97"/>
                <a:gd name="T24" fmla="*/ 226 w 237"/>
                <a:gd name="T25" fmla="*/ 42 h 97"/>
                <a:gd name="T26" fmla="*/ 237 w 237"/>
                <a:gd name="T27" fmla="*/ 24 h 97"/>
                <a:gd name="T28" fmla="*/ 226 w 237"/>
                <a:gd name="T29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7" h="97">
                  <a:moveTo>
                    <a:pt x="226" y="6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3" y="46"/>
                    <a:pt x="126" y="48"/>
                    <a:pt x="118" y="48"/>
                  </a:cubicBezTo>
                  <a:cubicBezTo>
                    <a:pt x="111" y="48"/>
                    <a:pt x="104" y="46"/>
                    <a:pt x="98" y="43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2"/>
                    <a:pt x="4" y="39"/>
                    <a:pt x="11" y="4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7" y="95"/>
                    <a:pt x="112" y="97"/>
                    <a:pt x="118" y="97"/>
                  </a:cubicBezTo>
                  <a:cubicBezTo>
                    <a:pt x="124" y="97"/>
                    <a:pt x="130" y="95"/>
                    <a:pt x="135" y="9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32" y="39"/>
                    <a:pt x="237" y="32"/>
                    <a:pt x="237" y="24"/>
                  </a:cubicBezTo>
                  <a:cubicBezTo>
                    <a:pt x="237" y="16"/>
                    <a:pt x="232" y="9"/>
                    <a:pt x="22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2DFF77A-0B1B-4D1A-B716-16F280927F19}"/>
              </a:ext>
            </a:extLst>
          </p:cNvPr>
          <p:cNvSpPr txBox="1"/>
          <p:nvPr/>
        </p:nvSpPr>
        <p:spPr>
          <a:xfrm>
            <a:off x="6864214" y="2493840"/>
            <a:ext cx="155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Information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87DF67-216F-4047-BC56-0124C4AD0D1C}"/>
              </a:ext>
            </a:extLst>
          </p:cNvPr>
          <p:cNvGrpSpPr/>
          <p:nvPr/>
        </p:nvGrpSpPr>
        <p:grpSpPr>
          <a:xfrm>
            <a:off x="7337461" y="1577253"/>
            <a:ext cx="603336" cy="831801"/>
            <a:chOff x="2768463" y="2037383"/>
            <a:chExt cx="552450" cy="676275"/>
          </a:xfrm>
          <a:solidFill>
            <a:schemeClr val="tx1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5861D1EC-4DA7-4E5F-8DBA-3ED3432D69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8463" y="2037383"/>
              <a:ext cx="552450" cy="676275"/>
            </a:xfrm>
            <a:custGeom>
              <a:avLst/>
              <a:gdLst>
                <a:gd name="T0" fmla="*/ 219 w 228"/>
                <a:gd name="T1" fmla="*/ 0 h 280"/>
                <a:gd name="T2" fmla="*/ 7 w 228"/>
                <a:gd name="T3" fmla="*/ 0 h 280"/>
                <a:gd name="T4" fmla="*/ 0 w 228"/>
                <a:gd name="T5" fmla="*/ 7 h 280"/>
                <a:gd name="T6" fmla="*/ 0 w 228"/>
                <a:gd name="T7" fmla="*/ 273 h 280"/>
                <a:gd name="T8" fmla="*/ 7 w 228"/>
                <a:gd name="T9" fmla="*/ 280 h 280"/>
                <a:gd name="T10" fmla="*/ 220 w 228"/>
                <a:gd name="T11" fmla="*/ 280 h 280"/>
                <a:gd name="T12" fmla="*/ 228 w 228"/>
                <a:gd name="T13" fmla="*/ 273 h 280"/>
                <a:gd name="T14" fmla="*/ 228 w 228"/>
                <a:gd name="T15" fmla="*/ 8 h 280"/>
                <a:gd name="T16" fmla="*/ 219 w 228"/>
                <a:gd name="T17" fmla="*/ 0 h 280"/>
                <a:gd name="T18" fmla="*/ 199 w 228"/>
                <a:gd name="T19" fmla="*/ 244 h 280"/>
                <a:gd name="T20" fmla="*/ 192 w 228"/>
                <a:gd name="T21" fmla="*/ 251 h 280"/>
                <a:gd name="T22" fmla="*/ 35 w 228"/>
                <a:gd name="T23" fmla="*/ 251 h 280"/>
                <a:gd name="T24" fmla="*/ 28 w 228"/>
                <a:gd name="T25" fmla="*/ 244 h 280"/>
                <a:gd name="T26" fmla="*/ 28 w 228"/>
                <a:gd name="T27" fmla="*/ 36 h 280"/>
                <a:gd name="T28" fmla="*/ 35 w 228"/>
                <a:gd name="T29" fmla="*/ 28 h 280"/>
                <a:gd name="T30" fmla="*/ 199 w 228"/>
                <a:gd name="T31" fmla="*/ 28 h 280"/>
                <a:gd name="T32" fmla="*/ 199 w 228"/>
                <a:gd name="T33" fmla="*/ 24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80">
                  <a:moveTo>
                    <a:pt x="21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7"/>
                    <a:pt x="3" y="280"/>
                    <a:pt x="7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4" y="280"/>
                    <a:pt x="228" y="277"/>
                    <a:pt x="228" y="27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4"/>
                    <a:pt x="224" y="0"/>
                    <a:pt x="219" y="0"/>
                  </a:cubicBezTo>
                  <a:close/>
                  <a:moveTo>
                    <a:pt x="199" y="244"/>
                  </a:moveTo>
                  <a:cubicBezTo>
                    <a:pt x="199" y="248"/>
                    <a:pt x="196" y="251"/>
                    <a:pt x="192" y="251"/>
                  </a:cubicBezTo>
                  <a:cubicBezTo>
                    <a:pt x="35" y="251"/>
                    <a:pt x="35" y="251"/>
                    <a:pt x="35" y="251"/>
                  </a:cubicBezTo>
                  <a:cubicBezTo>
                    <a:pt x="31" y="251"/>
                    <a:pt x="28" y="248"/>
                    <a:pt x="28" y="244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2"/>
                    <a:pt x="31" y="28"/>
                    <a:pt x="35" y="28"/>
                  </a:cubicBezTo>
                  <a:cubicBezTo>
                    <a:pt x="199" y="28"/>
                    <a:pt x="199" y="28"/>
                    <a:pt x="199" y="28"/>
                  </a:cubicBezTo>
                  <a:lnTo>
                    <a:pt x="199" y="2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07E2BF76-2190-487A-B034-D3C1E476A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154858"/>
              <a:ext cx="346075" cy="34925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B72748D8-27A5-4752-8A64-A1163E9BF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223121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39861E94-1CA7-4DC2-AAF3-A3F28F377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291383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4" name="Freeform 28">
              <a:extLst>
                <a:ext uri="{FF2B5EF4-FFF2-40B4-BE49-F238E27FC236}">
                  <a16:creationId xmlns:a16="http://schemas.microsoft.com/office/drawing/2014/main" id="{CF58E887-845D-4E81-A544-F82D4B6D8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358058"/>
              <a:ext cx="346075" cy="34925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029B1E17-BE3E-4706-80D9-D325759CB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426321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13DCD2CF-AC95-46AB-82D6-E34096004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494583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2D783160-3439-4EC7-9741-6FD3A59CF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561258"/>
              <a:ext cx="346075" cy="34925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68619D-63CF-40E4-8E3D-F4C5795D1E23}"/>
              </a:ext>
            </a:extLst>
          </p:cNvPr>
          <p:cNvGrpSpPr/>
          <p:nvPr/>
        </p:nvGrpSpPr>
        <p:grpSpPr>
          <a:xfrm rot="806914" flipH="1">
            <a:off x="7799980" y="1710224"/>
            <a:ext cx="476331" cy="476331"/>
            <a:chOff x="1787388" y="3032746"/>
            <a:chExt cx="682625" cy="682625"/>
          </a:xfrm>
          <a:solidFill>
            <a:schemeClr val="tx1"/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D139DC8A-CBC4-4D4A-9763-E973ACF7C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563" y="3166096"/>
              <a:ext cx="498475" cy="495300"/>
            </a:xfrm>
            <a:custGeom>
              <a:avLst/>
              <a:gdLst>
                <a:gd name="T0" fmla="*/ 200 w 206"/>
                <a:gd name="T1" fmla="*/ 145 h 205"/>
                <a:gd name="T2" fmla="*/ 61 w 206"/>
                <a:gd name="T3" fmla="*/ 5 h 205"/>
                <a:gd name="T4" fmla="*/ 47 w 206"/>
                <a:gd name="T5" fmla="*/ 3 h 205"/>
                <a:gd name="T6" fmla="*/ 4 w 206"/>
                <a:gd name="T7" fmla="*/ 46 h 205"/>
                <a:gd name="T8" fmla="*/ 6 w 206"/>
                <a:gd name="T9" fmla="*/ 60 h 205"/>
                <a:gd name="T10" fmla="*/ 146 w 206"/>
                <a:gd name="T11" fmla="*/ 200 h 205"/>
                <a:gd name="T12" fmla="*/ 160 w 206"/>
                <a:gd name="T13" fmla="*/ 202 h 205"/>
                <a:gd name="T14" fmla="*/ 203 w 206"/>
                <a:gd name="T15" fmla="*/ 159 h 205"/>
                <a:gd name="T16" fmla="*/ 200 w 206"/>
                <a:gd name="T17" fmla="*/ 14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205">
                  <a:moveTo>
                    <a:pt x="200" y="145"/>
                  </a:moveTo>
                  <a:cubicBezTo>
                    <a:pt x="61" y="5"/>
                    <a:pt x="61" y="5"/>
                    <a:pt x="61" y="5"/>
                  </a:cubicBezTo>
                  <a:cubicBezTo>
                    <a:pt x="56" y="1"/>
                    <a:pt x="50" y="0"/>
                    <a:pt x="47" y="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9"/>
                    <a:pt x="2" y="56"/>
                    <a:pt x="6" y="60"/>
                  </a:cubicBezTo>
                  <a:cubicBezTo>
                    <a:pt x="146" y="200"/>
                    <a:pt x="146" y="200"/>
                    <a:pt x="146" y="200"/>
                  </a:cubicBezTo>
                  <a:cubicBezTo>
                    <a:pt x="150" y="204"/>
                    <a:pt x="156" y="205"/>
                    <a:pt x="160" y="202"/>
                  </a:cubicBezTo>
                  <a:cubicBezTo>
                    <a:pt x="203" y="159"/>
                    <a:pt x="203" y="159"/>
                    <a:pt x="203" y="159"/>
                  </a:cubicBezTo>
                  <a:cubicBezTo>
                    <a:pt x="206" y="155"/>
                    <a:pt x="205" y="149"/>
                    <a:pt x="200" y="1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725F9539-6947-4554-A259-20E253F0D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388" y="3032746"/>
              <a:ext cx="231775" cy="233363"/>
            </a:xfrm>
            <a:custGeom>
              <a:avLst/>
              <a:gdLst>
                <a:gd name="T0" fmla="*/ 90 w 96"/>
                <a:gd name="T1" fmla="*/ 35 h 96"/>
                <a:gd name="T2" fmla="*/ 62 w 96"/>
                <a:gd name="T3" fmla="*/ 7 h 96"/>
                <a:gd name="T4" fmla="*/ 44 w 96"/>
                <a:gd name="T5" fmla="*/ 4 h 96"/>
                <a:gd name="T6" fmla="*/ 4 w 96"/>
                <a:gd name="T7" fmla="*/ 44 h 96"/>
                <a:gd name="T8" fmla="*/ 7 w 96"/>
                <a:gd name="T9" fmla="*/ 62 h 96"/>
                <a:gd name="T10" fmla="*/ 35 w 96"/>
                <a:gd name="T11" fmla="*/ 90 h 96"/>
                <a:gd name="T12" fmla="*/ 49 w 96"/>
                <a:gd name="T13" fmla="*/ 93 h 96"/>
                <a:gd name="T14" fmla="*/ 93 w 96"/>
                <a:gd name="T15" fmla="*/ 49 h 96"/>
                <a:gd name="T16" fmla="*/ 90 w 96"/>
                <a:gd name="T17" fmla="*/ 3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0" y="35"/>
                  </a:moveTo>
                  <a:cubicBezTo>
                    <a:pt x="62" y="7"/>
                    <a:pt x="62" y="7"/>
                    <a:pt x="62" y="7"/>
                  </a:cubicBezTo>
                  <a:cubicBezTo>
                    <a:pt x="56" y="1"/>
                    <a:pt x="48" y="0"/>
                    <a:pt x="44" y="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8"/>
                    <a:pt x="1" y="56"/>
                    <a:pt x="7" y="62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40" y="95"/>
                    <a:pt x="46" y="96"/>
                    <a:pt x="49" y="93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6" y="46"/>
                    <a:pt x="95" y="40"/>
                    <a:pt x="90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C7316B4-C633-4156-9820-44B460561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375" y="3567733"/>
              <a:ext cx="147638" cy="147638"/>
            </a:xfrm>
            <a:custGeom>
              <a:avLst/>
              <a:gdLst>
                <a:gd name="T0" fmla="*/ 60 w 61"/>
                <a:gd name="T1" fmla="*/ 52 h 61"/>
                <a:gd name="T2" fmla="*/ 52 w 61"/>
                <a:gd name="T3" fmla="*/ 7 h 61"/>
                <a:gd name="T4" fmla="*/ 43 w 61"/>
                <a:gd name="T5" fmla="*/ 2 h 61"/>
                <a:gd name="T6" fmla="*/ 2 w 61"/>
                <a:gd name="T7" fmla="*/ 43 h 61"/>
                <a:gd name="T8" fmla="*/ 7 w 61"/>
                <a:gd name="T9" fmla="*/ 52 h 61"/>
                <a:gd name="T10" fmla="*/ 52 w 61"/>
                <a:gd name="T11" fmla="*/ 60 h 61"/>
                <a:gd name="T12" fmla="*/ 60 w 61"/>
                <a:gd name="T13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61">
                  <a:moveTo>
                    <a:pt x="60" y="52"/>
                  </a:moveTo>
                  <a:cubicBezTo>
                    <a:pt x="52" y="7"/>
                    <a:pt x="52" y="7"/>
                    <a:pt x="52" y="7"/>
                  </a:cubicBezTo>
                  <a:cubicBezTo>
                    <a:pt x="51" y="3"/>
                    <a:pt x="46" y="0"/>
                    <a:pt x="43" y="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0" y="46"/>
                    <a:pt x="3" y="51"/>
                    <a:pt x="7" y="52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8" y="61"/>
                    <a:pt x="61" y="58"/>
                    <a:pt x="60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380B3DE-E64A-414D-B886-B78B15FFAA8F}"/>
              </a:ext>
            </a:extLst>
          </p:cNvPr>
          <p:cNvSpPr txBox="1"/>
          <p:nvPr/>
        </p:nvSpPr>
        <p:spPr>
          <a:xfrm>
            <a:off x="2320293" y="1627108"/>
            <a:ext cx="1481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BBA627"/>
                </a:solidFill>
                <a:cs typeface="Arial" panose="020B0604020202020204" pitchFamily="34" charset="0"/>
              </a:rPr>
              <a:t>Sensing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DCE195-AC37-45CB-B71D-A243B3B16D52}"/>
              </a:ext>
            </a:extLst>
          </p:cNvPr>
          <p:cNvCxnSpPr>
            <a:cxnSpLocks/>
            <a:stCxn id="66" idx="3"/>
            <a:endCxn id="67" idx="1"/>
          </p:cNvCxnSpPr>
          <p:nvPr/>
        </p:nvCxnSpPr>
        <p:spPr>
          <a:xfrm>
            <a:off x="2322185" y="2135057"/>
            <a:ext cx="1472554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none"/>
            <a:tailEnd type="arrow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A9D62BE-1A19-406E-8ABF-2A4EE43D50C8}"/>
              </a:ext>
            </a:extLst>
          </p:cNvPr>
          <p:cNvSpPr txBox="1"/>
          <p:nvPr/>
        </p:nvSpPr>
        <p:spPr>
          <a:xfrm>
            <a:off x="5411007" y="1646177"/>
            <a:ext cx="1443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BBA627"/>
                </a:solidFill>
                <a:cs typeface="Arial" panose="020B0604020202020204" pitchFamily="34" charset="0"/>
              </a:rPr>
              <a:t>Processing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566E70-3342-48A7-8379-23D915CAADAF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5415450" y="2133413"/>
            <a:ext cx="1419127" cy="164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none"/>
            <a:tailEnd type="arrow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1F1612-DB30-4095-9E34-90A0B6A4A5A8}"/>
              </a:ext>
            </a:extLst>
          </p:cNvPr>
          <p:cNvSpPr txBox="1"/>
          <p:nvPr/>
        </p:nvSpPr>
        <p:spPr>
          <a:xfrm>
            <a:off x="8450669" y="1646655"/>
            <a:ext cx="1390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BBA627"/>
                </a:solidFill>
                <a:cs typeface="Arial" panose="020B0604020202020204" pitchFamily="34" charset="0"/>
              </a:rPr>
              <a:t>Analyzing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E0A3E4-B5B3-49A5-AB72-276F08371031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8449666" y="2133413"/>
            <a:ext cx="1400498" cy="164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none"/>
            <a:tailEnd type="arrow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88F5EF-BE24-4BE3-B9B3-448330BAA7FF}"/>
              </a:ext>
            </a:extLst>
          </p:cNvPr>
          <p:cNvSpPr txBox="1"/>
          <p:nvPr/>
        </p:nvSpPr>
        <p:spPr>
          <a:xfrm>
            <a:off x="730960" y="2508144"/>
            <a:ext cx="155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Structure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2F98FA-469E-4251-B755-43A76E1550AD}"/>
              </a:ext>
            </a:extLst>
          </p:cNvPr>
          <p:cNvGrpSpPr/>
          <p:nvPr/>
        </p:nvGrpSpPr>
        <p:grpSpPr>
          <a:xfrm>
            <a:off x="1111235" y="1698911"/>
            <a:ext cx="803343" cy="753019"/>
            <a:chOff x="1787388" y="5874371"/>
            <a:chExt cx="684213" cy="641350"/>
          </a:xfrm>
          <a:solidFill>
            <a:schemeClr val="tx1"/>
          </a:solidFill>
        </p:grpSpPr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731E4FA1-FF7D-4F47-8B12-62105352D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388" y="5874371"/>
              <a:ext cx="684213" cy="327025"/>
            </a:xfrm>
            <a:custGeom>
              <a:avLst/>
              <a:gdLst>
                <a:gd name="T0" fmla="*/ 277 w 283"/>
                <a:gd name="T1" fmla="*/ 114 h 135"/>
                <a:gd name="T2" fmla="*/ 149 w 283"/>
                <a:gd name="T3" fmla="*/ 3 h 135"/>
                <a:gd name="T4" fmla="*/ 134 w 283"/>
                <a:gd name="T5" fmla="*/ 3 h 135"/>
                <a:gd name="T6" fmla="*/ 6 w 283"/>
                <a:gd name="T7" fmla="*/ 114 h 135"/>
                <a:gd name="T8" fmla="*/ 4 w 283"/>
                <a:gd name="T9" fmla="*/ 130 h 135"/>
                <a:gd name="T10" fmla="*/ 20 w 283"/>
                <a:gd name="T11" fmla="*/ 131 h 135"/>
                <a:gd name="T12" fmla="*/ 132 w 283"/>
                <a:gd name="T13" fmla="*/ 35 h 135"/>
                <a:gd name="T14" fmla="*/ 151 w 283"/>
                <a:gd name="T15" fmla="*/ 35 h 135"/>
                <a:gd name="T16" fmla="*/ 262 w 283"/>
                <a:gd name="T17" fmla="*/ 131 h 135"/>
                <a:gd name="T18" fmla="*/ 270 w 283"/>
                <a:gd name="T19" fmla="*/ 134 h 135"/>
                <a:gd name="T20" fmla="*/ 279 w 283"/>
                <a:gd name="T21" fmla="*/ 130 h 135"/>
                <a:gd name="T22" fmla="*/ 277 w 283"/>
                <a:gd name="T23" fmla="*/ 11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135">
                  <a:moveTo>
                    <a:pt x="277" y="114"/>
                  </a:moveTo>
                  <a:cubicBezTo>
                    <a:pt x="149" y="3"/>
                    <a:pt x="149" y="3"/>
                    <a:pt x="149" y="3"/>
                  </a:cubicBezTo>
                  <a:cubicBezTo>
                    <a:pt x="145" y="0"/>
                    <a:pt x="138" y="0"/>
                    <a:pt x="134" y="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1" y="118"/>
                    <a:pt x="0" y="125"/>
                    <a:pt x="4" y="130"/>
                  </a:cubicBezTo>
                  <a:cubicBezTo>
                    <a:pt x="8" y="135"/>
                    <a:pt x="16" y="135"/>
                    <a:pt x="20" y="131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7" y="31"/>
                    <a:pt x="146" y="31"/>
                    <a:pt x="151" y="35"/>
                  </a:cubicBezTo>
                  <a:cubicBezTo>
                    <a:pt x="262" y="131"/>
                    <a:pt x="262" y="131"/>
                    <a:pt x="262" y="131"/>
                  </a:cubicBezTo>
                  <a:cubicBezTo>
                    <a:pt x="265" y="133"/>
                    <a:pt x="267" y="134"/>
                    <a:pt x="270" y="134"/>
                  </a:cubicBezTo>
                  <a:cubicBezTo>
                    <a:pt x="273" y="134"/>
                    <a:pt x="276" y="132"/>
                    <a:pt x="279" y="130"/>
                  </a:cubicBezTo>
                  <a:cubicBezTo>
                    <a:pt x="283" y="125"/>
                    <a:pt x="282" y="118"/>
                    <a:pt x="277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C81D3856-83B4-4D7E-91BB-F31B9790F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700" y="5983908"/>
              <a:ext cx="509588" cy="531813"/>
            </a:xfrm>
            <a:custGeom>
              <a:avLst/>
              <a:gdLst>
                <a:gd name="T0" fmla="*/ 113 w 211"/>
                <a:gd name="T1" fmla="*/ 4 h 220"/>
                <a:gd name="T2" fmla="*/ 98 w 211"/>
                <a:gd name="T3" fmla="*/ 4 h 220"/>
                <a:gd name="T4" fmla="*/ 5 w 211"/>
                <a:gd name="T5" fmla="*/ 82 h 220"/>
                <a:gd name="T6" fmla="*/ 0 w 211"/>
                <a:gd name="T7" fmla="*/ 92 h 220"/>
                <a:gd name="T8" fmla="*/ 10 w 211"/>
                <a:gd name="T9" fmla="*/ 209 h 220"/>
                <a:gd name="T10" fmla="*/ 21 w 211"/>
                <a:gd name="T11" fmla="*/ 220 h 220"/>
                <a:gd name="T12" fmla="*/ 65 w 211"/>
                <a:gd name="T13" fmla="*/ 220 h 220"/>
                <a:gd name="T14" fmla="*/ 77 w 211"/>
                <a:gd name="T15" fmla="*/ 208 h 220"/>
                <a:gd name="T16" fmla="*/ 77 w 211"/>
                <a:gd name="T17" fmla="*/ 130 h 220"/>
                <a:gd name="T18" fmla="*/ 88 w 211"/>
                <a:gd name="T19" fmla="*/ 118 h 220"/>
                <a:gd name="T20" fmla="*/ 123 w 211"/>
                <a:gd name="T21" fmla="*/ 118 h 220"/>
                <a:gd name="T22" fmla="*/ 134 w 211"/>
                <a:gd name="T23" fmla="*/ 130 h 220"/>
                <a:gd name="T24" fmla="*/ 134 w 211"/>
                <a:gd name="T25" fmla="*/ 208 h 220"/>
                <a:gd name="T26" fmla="*/ 146 w 211"/>
                <a:gd name="T27" fmla="*/ 220 h 220"/>
                <a:gd name="T28" fmla="*/ 189 w 211"/>
                <a:gd name="T29" fmla="*/ 220 h 220"/>
                <a:gd name="T30" fmla="*/ 201 w 211"/>
                <a:gd name="T31" fmla="*/ 209 h 220"/>
                <a:gd name="T32" fmla="*/ 210 w 211"/>
                <a:gd name="T33" fmla="*/ 92 h 220"/>
                <a:gd name="T34" fmla="*/ 206 w 211"/>
                <a:gd name="T35" fmla="*/ 82 h 220"/>
                <a:gd name="T36" fmla="*/ 113 w 211"/>
                <a:gd name="T37" fmla="*/ 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1" h="220">
                  <a:moveTo>
                    <a:pt x="113" y="4"/>
                  </a:moveTo>
                  <a:cubicBezTo>
                    <a:pt x="109" y="0"/>
                    <a:pt x="102" y="0"/>
                    <a:pt x="98" y="4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2" y="85"/>
                    <a:pt x="0" y="88"/>
                    <a:pt x="0" y="92"/>
                  </a:cubicBezTo>
                  <a:cubicBezTo>
                    <a:pt x="10" y="209"/>
                    <a:pt x="10" y="209"/>
                    <a:pt x="10" y="209"/>
                  </a:cubicBezTo>
                  <a:cubicBezTo>
                    <a:pt x="10" y="215"/>
                    <a:pt x="15" y="220"/>
                    <a:pt x="21" y="220"/>
                  </a:cubicBezTo>
                  <a:cubicBezTo>
                    <a:pt x="65" y="220"/>
                    <a:pt x="65" y="220"/>
                    <a:pt x="65" y="220"/>
                  </a:cubicBezTo>
                  <a:cubicBezTo>
                    <a:pt x="71" y="220"/>
                    <a:pt x="77" y="214"/>
                    <a:pt x="77" y="208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23"/>
                    <a:pt x="82" y="118"/>
                    <a:pt x="88" y="118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9" y="118"/>
                    <a:pt x="134" y="123"/>
                    <a:pt x="134" y="130"/>
                  </a:cubicBezTo>
                  <a:cubicBezTo>
                    <a:pt x="134" y="208"/>
                    <a:pt x="134" y="208"/>
                    <a:pt x="134" y="208"/>
                  </a:cubicBezTo>
                  <a:cubicBezTo>
                    <a:pt x="134" y="214"/>
                    <a:pt x="139" y="220"/>
                    <a:pt x="146" y="220"/>
                  </a:cubicBezTo>
                  <a:cubicBezTo>
                    <a:pt x="189" y="220"/>
                    <a:pt x="189" y="220"/>
                    <a:pt x="189" y="220"/>
                  </a:cubicBezTo>
                  <a:cubicBezTo>
                    <a:pt x="195" y="220"/>
                    <a:pt x="200" y="215"/>
                    <a:pt x="201" y="209"/>
                  </a:cubicBezTo>
                  <a:cubicBezTo>
                    <a:pt x="210" y="92"/>
                    <a:pt x="210" y="92"/>
                    <a:pt x="210" y="92"/>
                  </a:cubicBezTo>
                  <a:cubicBezTo>
                    <a:pt x="211" y="88"/>
                    <a:pt x="209" y="85"/>
                    <a:pt x="206" y="82"/>
                  </a:cubicBezTo>
                  <a:lnTo>
                    <a:pt x="11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sp>
        <p:nvSpPr>
          <p:cNvPr id="32" name="Freeform 104">
            <a:extLst>
              <a:ext uri="{FF2B5EF4-FFF2-40B4-BE49-F238E27FC236}">
                <a16:creationId xmlns:a16="http://schemas.microsoft.com/office/drawing/2014/main" id="{99EF617E-F806-49E9-B29B-F9F99F830C72}"/>
              </a:ext>
            </a:extLst>
          </p:cNvPr>
          <p:cNvSpPr>
            <a:spLocks/>
          </p:cNvSpPr>
          <p:nvPr/>
        </p:nvSpPr>
        <p:spPr bwMode="auto">
          <a:xfrm>
            <a:off x="1873402" y="1304269"/>
            <a:ext cx="319031" cy="498487"/>
          </a:xfrm>
          <a:custGeom>
            <a:avLst/>
            <a:gdLst>
              <a:gd name="T0" fmla="*/ 163 w 189"/>
              <a:gd name="T1" fmla="*/ 167 h 295"/>
              <a:gd name="T2" fmla="*/ 125 w 189"/>
              <a:gd name="T3" fmla="*/ 128 h 295"/>
              <a:gd name="T4" fmla="*/ 123 w 189"/>
              <a:gd name="T5" fmla="*/ 109 h 295"/>
              <a:gd name="T6" fmla="*/ 179 w 189"/>
              <a:gd name="T7" fmla="*/ 32 h 295"/>
              <a:gd name="T8" fmla="*/ 157 w 189"/>
              <a:gd name="T9" fmla="*/ 11 h 295"/>
              <a:gd name="T10" fmla="*/ 27 w 189"/>
              <a:gd name="T11" fmla="*/ 105 h 295"/>
              <a:gd name="T12" fmla="*/ 25 w 189"/>
              <a:gd name="T13" fmla="*/ 128 h 295"/>
              <a:gd name="T14" fmla="*/ 64 w 189"/>
              <a:gd name="T15" fmla="*/ 167 h 295"/>
              <a:gd name="T16" fmla="*/ 65 w 189"/>
              <a:gd name="T17" fmla="*/ 187 h 295"/>
              <a:gd name="T18" fmla="*/ 10 w 189"/>
              <a:gd name="T19" fmla="*/ 263 h 295"/>
              <a:gd name="T20" fmla="*/ 31 w 189"/>
              <a:gd name="T21" fmla="*/ 285 h 295"/>
              <a:gd name="T22" fmla="*/ 162 w 189"/>
              <a:gd name="T23" fmla="*/ 190 h 295"/>
              <a:gd name="T24" fmla="*/ 163 w 189"/>
              <a:gd name="T25" fmla="*/ 16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9" h="295">
                <a:moveTo>
                  <a:pt x="163" y="167"/>
                </a:moveTo>
                <a:cubicBezTo>
                  <a:pt x="125" y="128"/>
                  <a:pt x="125" y="128"/>
                  <a:pt x="125" y="128"/>
                </a:cubicBezTo>
                <a:cubicBezTo>
                  <a:pt x="120" y="123"/>
                  <a:pt x="119" y="115"/>
                  <a:pt x="123" y="109"/>
                </a:cubicBezTo>
                <a:cubicBezTo>
                  <a:pt x="179" y="32"/>
                  <a:pt x="179" y="32"/>
                  <a:pt x="179" y="32"/>
                </a:cubicBezTo>
                <a:cubicBezTo>
                  <a:pt x="189" y="18"/>
                  <a:pt x="172" y="0"/>
                  <a:pt x="157" y="11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19" y="111"/>
                  <a:pt x="19" y="122"/>
                  <a:pt x="25" y="128"/>
                </a:cubicBezTo>
                <a:cubicBezTo>
                  <a:pt x="64" y="167"/>
                  <a:pt x="64" y="167"/>
                  <a:pt x="64" y="167"/>
                </a:cubicBezTo>
                <a:cubicBezTo>
                  <a:pt x="69" y="172"/>
                  <a:pt x="70" y="181"/>
                  <a:pt x="65" y="187"/>
                </a:cubicBezTo>
                <a:cubicBezTo>
                  <a:pt x="10" y="263"/>
                  <a:pt x="10" y="263"/>
                  <a:pt x="10" y="263"/>
                </a:cubicBezTo>
                <a:cubicBezTo>
                  <a:pt x="0" y="277"/>
                  <a:pt x="17" y="295"/>
                  <a:pt x="31" y="285"/>
                </a:cubicBezTo>
                <a:cubicBezTo>
                  <a:pt x="162" y="190"/>
                  <a:pt x="162" y="190"/>
                  <a:pt x="162" y="190"/>
                </a:cubicBezTo>
                <a:cubicBezTo>
                  <a:pt x="169" y="184"/>
                  <a:pt x="170" y="173"/>
                  <a:pt x="163" y="1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4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EDD6D6-6DE9-433A-A29E-1D9CED166EF0}"/>
              </a:ext>
            </a:extLst>
          </p:cNvPr>
          <p:cNvGrpSpPr/>
          <p:nvPr/>
        </p:nvGrpSpPr>
        <p:grpSpPr>
          <a:xfrm>
            <a:off x="835357" y="1374062"/>
            <a:ext cx="475411" cy="390551"/>
            <a:chOff x="2097088" y="2347913"/>
            <a:chExt cx="655637" cy="596900"/>
          </a:xfrm>
          <a:solidFill>
            <a:schemeClr val="tx1"/>
          </a:solidFill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A0321DB0-AB0E-4807-966F-4D5ED2DE5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4400" y="2395538"/>
              <a:ext cx="93663" cy="95250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22 h 22"/>
                <a:gd name="T4" fmla="*/ 0 w 22"/>
                <a:gd name="T5" fmla="*/ 11 h 22"/>
                <a:gd name="T6" fmla="*/ 11 w 22"/>
                <a:gd name="T7" fmla="*/ 0 h 22"/>
                <a:gd name="T8" fmla="*/ 22 w 22"/>
                <a:gd name="T9" fmla="*/ 11 h 22"/>
                <a:gd name="T10" fmla="*/ 22 w 22"/>
                <a:gd name="T11" fmla="*/ 11 h 22"/>
                <a:gd name="T12" fmla="*/ 22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22" y="17"/>
                    <a:pt x="17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lose/>
                  <a:moveTo>
                    <a:pt x="22" y="11"/>
                  </a:moveTo>
                  <a:cubicBezTo>
                    <a:pt x="22" y="11"/>
                    <a:pt x="22" y="11"/>
                    <a:pt x="2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A796070-9024-4A8C-ABCB-5D5341A1BF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2508251"/>
              <a:ext cx="211138" cy="388938"/>
            </a:xfrm>
            <a:custGeom>
              <a:avLst/>
              <a:gdLst>
                <a:gd name="T0" fmla="*/ 47 w 49"/>
                <a:gd name="T1" fmla="*/ 52 h 90"/>
                <a:gd name="T2" fmla="*/ 43 w 49"/>
                <a:gd name="T3" fmla="*/ 51 h 90"/>
                <a:gd name="T4" fmla="*/ 34 w 49"/>
                <a:gd name="T5" fmla="*/ 43 h 90"/>
                <a:gd name="T6" fmla="*/ 34 w 49"/>
                <a:gd name="T7" fmla="*/ 31 h 90"/>
                <a:gd name="T8" fmla="*/ 46 w 49"/>
                <a:gd name="T9" fmla="*/ 0 h 90"/>
                <a:gd name="T10" fmla="*/ 43 w 49"/>
                <a:gd name="T11" fmla="*/ 0 h 90"/>
                <a:gd name="T12" fmla="*/ 37 w 49"/>
                <a:gd name="T13" fmla="*/ 0 h 90"/>
                <a:gd name="T14" fmla="*/ 33 w 49"/>
                <a:gd name="T15" fmla="*/ 1 h 90"/>
                <a:gd name="T16" fmla="*/ 30 w 49"/>
                <a:gd name="T17" fmla="*/ 1 h 90"/>
                <a:gd name="T18" fmla="*/ 25 w 49"/>
                <a:gd name="T19" fmla="*/ 0 h 90"/>
                <a:gd name="T20" fmla="*/ 19 w 49"/>
                <a:gd name="T21" fmla="*/ 0 h 90"/>
                <a:gd name="T22" fmla="*/ 13 w 49"/>
                <a:gd name="T23" fmla="*/ 4 h 90"/>
                <a:gd name="T24" fmla="*/ 1 w 49"/>
                <a:gd name="T25" fmla="*/ 34 h 90"/>
                <a:gd name="T26" fmla="*/ 5 w 49"/>
                <a:gd name="T27" fmla="*/ 42 h 90"/>
                <a:gd name="T28" fmla="*/ 13 w 49"/>
                <a:gd name="T29" fmla="*/ 38 h 90"/>
                <a:gd name="T30" fmla="*/ 19 w 49"/>
                <a:gd name="T31" fmla="*/ 24 h 90"/>
                <a:gd name="T32" fmla="*/ 19 w 49"/>
                <a:gd name="T33" fmla="*/ 41 h 90"/>
                <a:gd name="T34" fmla="*/ 7 w 49"/>
                <a:gd name="T35" fmla="*/ 82 h 90"/>
                <a:gd name="T36" fmla="*/ 11 w 49"/>
                <a:gd name="T37" fmla="*/ 90 h 90"/>
                <a:gd name="T38" fmla="*/ 13 w 49"/>
                <a:gd name="T39" fmla="*/ 90 h 90"/>
                <a:gd name="T40" fmla="*/ 19 w 49"/>
                <a:gd name="T41" fmla="*/ 85 h 90"/>
                <a:gd name="T42" fmla="*/ 31 w 49"/>
                <a:gd name="T43" fmla="*/ 44 h 90"/>
                <a:gd name="T44" fmla="*/ 42 w 49"/>
                <a:gd name="T45" fmla="*/ 83 h 90"/>
                <a:gd name="T46" fmla="*/ 49 w 49"/>
                <a:gd name="T47" fmla="*/ 60 h 90"/>
                <a:gd name="T48" fmla="*/ 47 w 49"/>
                <a:gd name="T49" fmla="*/ 52 h 90"/>
                <a:gd name="T50" fmla="*/ 47 w 49"/>
                <a:gd name="T51" fmla="*/ 52 h 90"/>
                <a:gd name="T52" fmla="*/ 47 w 49"/>
                <a:gd name="T53" fmla="*/ 5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90">
                  <a:moveTo>
                    <a:pt x="47" y="52"/>
                  </a:moveTo>
                  <a:cubicBezTo>
                    <a:pt x="45" y="52"/>
                    <a:pt x="44" y="51"/>
                    <a:pt x="43" y="51"/>
                  </a:cubicBezTo>
                  <a:cubicBezTo>
                    <a:pt x="39" y="49"/>
                    <a:pt x="36" y="47"/>
                    <a:pt x="34" y="43"/>
                  </a:cubicBezTo>
                  <a:cubicBezTo>
                    <a:pt x="33" y="39"/>
                    <a:pt x="32" y="35"/>
                    <a:pt x="34" y="3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4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4" y="0"/>
                    <a:pt x="33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6" y="0"/>
                    <a:pt x="14" y="1"/>
                    <a:pt x="13" y="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7"/>
                    <a:pt x="2" y="41"/>
                    <a:pt x="5" y="42"/>
                  </a:cubicBezTo>
                  <a:cubicBezTo>
                    <a:pt x="8" y="43"/>
                    <a:pt x="12" y="42"/>
                    <a:pt x="13" y="38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6" y="85"/>
                    <a:pt x="8" y="89"/>
                    <a:pt x="11" y="90"/>
                  </a:cubicBezTo>
                  <a:cubicBezTo>
                    <a:pt x="12" y="90"/>
                    <a:pt x="13" y="90"/>
                    <a:pt x="13" y="90"/>
                  </a:cubicBezTo>
                  <a:cubicBezTo>
                    <a:pt x="16" y="90"/>
                    <a:pt x="19" y="88"/>
                    <a:pt x="19" y="85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49" y="60"/>
                    <a:pt x="49" y="60"/>
                    <a:pt x="49" y="60"/>
                  </a:cubicBezTo>
                  <a:lnTo>
                    <a:pt x="47" y="52"/>
                  </a:lnTo>
                  <a:close/>
                  <a:moveTo>
                    <a:pt x="47" y="52"/>
                  </a:moveTo>
                  <a:cubicBezTo>
                    <a:pt x="47" y="52"/>
                    <a:pt x="47" y="52"/>
                    <a:pt x="47" y="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21BAF699-45E8-40C1-BAB8-09282B22DA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395538"/>
              <a:ext cx="100013" cy="95250"/>
            </a:xfrm>
            <a:custGeom>
              <a:avLst/>
              <a:gdLst>
                <a:gd name="T0" fmla="*/ 11 w 23"/>
                <a:gd name="T1" fmla="*/ 22 h 22"/>
                <a:gd name="T2" fmla="*/ 23 w 23"/>
                <a:gd name="T3" fmla="*/ 11 h 22"/>
                <a:gd name="T4" fmla="*/ 11 w 23"/>
                <a:gd name="T5" fmla="*/ 0 h 22"/>
                <a:gd name="T6" fmla="*/ 0 w 23"/>
                <a:gd name="T7" fmla="*/ 11 h 22"/>
                <a:gd name="T8" fmla="*/ 11 w 23"/>
                <a:gd name="T9" fmla="*/ 22 h 22"/>
                <a:gd name="T10" fmla="*/ 11 w 23"/>
                <a:gd name="T11" fmla="*/ 22 h 22"/>
                <a:gd name="T12" fmla="*/ 11 w 23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11" y="22"/>
                  </a:moveTo>
                  <a:cubicBezTo>
                    <a:pt x="17" y="22"/>
                    <a:pt x="23" y="17"/>
                    <a:pt x="23" y="11"/>
                  </a:cubicBezTo>
                  <a:cubicBezTo>
                    <a:pt x="23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lose/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62A1A682-E06E-4AD3-9673-CDD19A9D2D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6350" y="2508251"/>
              <a:ext cx="206375" cy="388938"/>
            </a:xfrm>
            <a:custGeom>
              <a:avLst/>
              <a:gdLst>
                <a:gd name="T0" fmla="*/ 47 w 48"/>
                <a:gd name="T1" fmla="*/ 34 h 90"/>
                <a:gd name="T2" fmla="*/ 35 w 48"/>
                <a:gd name="T3" fmla="*/ 4 h 90"/>
                <a:gd name="T4" fmla="*/ 29 w 48"/>
                <a:gd name="T5" fmla="*/ 0 h 90"/>
                <a:gd name="T6" fmla="*/ 23 w 48"/>
                <a:gd name="T7" fmla="*/ 0 h 90"/>
                <a:gd name="T8" fmla="*/ 19 w 48"/>
                <a:gd name="T9" fmla="*/ 1 h 90"/>
                <a:gd name="T10" fmla="*/ 16 w 48"/>
                <a:gd name="T11" fmla="*/ 1 h 90"/>
                <a:gd name="T12" fmla="*/ 11 w 48"/>
                <a:gd name="T13" fmla="*/ 0 h 90"/>
                <a:gd name="T14" fmla="*/ 5 w 48"/>
                <a:gd name="T15" fmla="*/ 0 h 90"/>
                <a:gd name="T16" fmla="*/ 2 w 48"/>
                <a:gd name="T17" fmla="*/ 0 h 90"/>
                <a:gd name="T18" fmla="*/ 15 w 48"/>
                <a:gd name="T19" fmla="*/ 31 h 90"/>
                <a:gd name="T20" fmla="*/ 14 w 48"/>
                <a:gd name="T21" fmla="*/ 43 h 90"/>
                <a:gd name="T22" fmla="*/ 6 w 48"/>
                <a:gd name="T23" fmla="*/ 51 h 90"/>
                <a:gd name="T24" fmla="*/ 2 w 48"/>
                <a:gd name="T25" fmla="*/ 52 h 90"/>
                <a:gd name="T26" fmla="*/ 0 w 48"/>
                <a:gd name="T27" fmla="*/ 60 h 90"/>
                <a:gd name="T28" fmla="*/ 6 w 48"/>
                <a:gd name="T29" fmla="*/ 83 h 90"/>
                <a:gd name="T30" fmla="*/ 17 w 48"/>
                <a:gd name="T31" fmla="*/ 44 h 90"/>
                <a:gd name="T32" fmla="*/ 29 w 48"/>
                <a:gd name="T33" fmla="*/ 85 h 90"/>
                <a:gd name="T34" fmla="*/ 35 w 48"/>
                <a:gd name="T35" fmla="*/ 90 h 90"/>
                <a:gd name="T36" fmla="*/ 37 w 48"/>
                <a:gd name="T37" fmla="*/ 90 h 90"/>
                <a:gd name="T38" fmla="*/ 41 w 48"/>
                <a:gd name="T39" fmla="*/ 82 h 90"/>
                <a:gd name="T40" fmla="*/ 30 w 48"/>
                <a:gd name="T41" fmla="*/ 41 h 90"/>
                <a:gd name="T42" fmla="*/ 30 w 48"/>
                <a:gd name="T43" fmla="*/ 24 h 90"/>
                <a:gd name="T44" fmla="*/ 35 w 48"/>
                <a:gd name="T45" fmla="*/ 38 h 90"/>
                <a:gd name="T46" fmla="*/ 43 w 48"/>
                <a:gd name="T47" fmla="*/ 42 h 90"/>
                <a:gd name="T48" fmla="*/ 47 w 48"/>
                <a:gd name="T49" fmla="*/ 34 h 90"/>
                <a:gd name="T50" fmla="*/ 47 w 48"/>
                <a:gd name="T51" fmla="*/ 34 h 90"/>
                <a:gd name="T52" fmla="*/ 47 w 48"/>
                <a:gd name="T53" fmla="*/ 3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90">
                  <a:moveTo>
                    <a:pt x="47" y="34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34" y="1"/>
                    <a:pt x="32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0" y="0"/>
                    <a:pt x="19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3" y="0"/>
                    <a:pt x="1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5"/>
                    <a:pt x="16" y="39"/>
                    <a:pt x="14" y="43"/>
                  </a:cubicBezTo>
                  <a:cubicBezTo>
                    <a:pt x="13" y="47"/>
                    <a:pt x="10" y="49"/>
                    <a:pt x="6" y="51"/>
                  </a:cubicBezTo>
                  <a:cubicBezTo>
                    <a:pt x="5" y="51"/>
                    <a:pt x="3" y="52"/>
                    <a:pt x="2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30" y="88"/>
                    <a:pt x="32" y="90"/>
                    <a:pt x="35" y="90"/>
                  </a:cubicBezTo>
                  <a:cubicBezTo>
                    <a:pt x="36" y="90"/>
                    <a:pt x="36" y="90"/>
                    <a:pt x="37" y="90"/>
                  </a:cubicBezTo>
                  <a:cubicBezTo>
                    <a:pt x="40" y="89"/>
                    <a:pt x="42" y="85"/>
                    <a:pt x="41" y="8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6" y="42"/>
                    <a:pt x="40" y="43"/>
                    <a:pt x="43" y="42"/>
                  </a:cubicBezTo>
                  <a:cubicBezTo>
                    <a:pt x="47" y="41"/>
                    <a:pt x="48" y="37"/>
                    <a:pt x="47" y="34"/>
                  </a:cubicBezTo>
                  <a:close/>
                  <a:moveTo>
                    <a:pt x="47" y="34"/>
                  </a:moveTo>
                  <a:cubicBezTo>
                    <a:pt x="47" y="34"/>
                    <a:pt x="47" y="34"/>
                    <a:pt x="47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88224E77-C750-4F18-AB9D-E129E0EDD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0138" y="2347913"/>
              <a:ext cx="115888" cy="117475"/>
            </a:xfrm>
            <a:custGeom>
              <a:avLst/>
              <a:gdLst>
                <a:gd name="T0" fmla="*/ 13 w 27"/>
                <a:gd name="T1" fmla="*/ 27 h 27"/>
                <a:gd name="T2" fmla="*/ 27 w 27"/>
                <a:gd name="T3" fmla="*/ 13 h 27"/>
                <a:gd name="T4" fmla="*/ 13 w 27"/>
                <a:gd name="T5" fmla="*/ 0 h 27"/>
                <a:gd name="T6" fmla="*/ 0 w 27"/>
                <a:gd name="T7" fmla="*/ 13 h 27"/>
                <a:gd name="T8" fmla="*/ 13 w 27"/>
                <a:gd name="T9" fmla="*/ 27 h 27"/>
                <a:gd name="T10" fmla="*/ 13 w 27"/>
                <a:gd name="T11" fmla="*/ 27 h 27"/>
                <a:gd name="T12" fmla="*/ 13 w 27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7">
                  <a:moveTo>
                    <a:pt x="13" y="27"/>
                  </a:moveTo>
                  <a:cubicBezTo>
                    <a:pt x="21" y="27"/>
                    <a:pt x="27" y="21"/>
                    <a:pt x="27" y="13"/>
                  </a:cubicBezTo>
                  <a:cubicBezTo>
                    <a:pt x="27" y="6"/>
                    <a:pt x="21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lose/>
                  <a:moveTo>
                    <a:pt x="13" y="27"/>
                  </a:moveTo>
                  <a:cubicBezTo>
                    <a:pt x="13" y="27"/>
                    <a:pt x="13" y="27"/>
                    <a:pt x="13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C3AFB14B-D4FF-4C10-B8B1-34A7360D8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5363" y="2478088"/>
              <a:ext cx="319088" cy="466725"/>
            </a:xfrm>
            <a:custGeom>
              <a:avLst/>
              <a:gdLst>
                <a:gd name="T0" fmla="*/ 52 w 74"/>
                <a:gd name="T1" fmla="*/ 50 h 108"/>
                <a:gd name="T2" fmla="*/ 52 w 74"/>
                <a:gd name="T3" fmla="*/ 29 h 108"/>
                <a:gd name="T4" fmla="*/ 58 w 74"/>
                <a:gd name="T5" fmla="*/ 46 h 108"/>
                <a:gd name="T6" fmla="*/ 68 w 74"/>
                <a:gd name="T7" fmla="*/ 51 h 108"/>
                <a:gd name="T8" fmla="*/ 72 w 74"/>
                <a:gd name="T9" fmla="*/ 41 h 108"/>
                <a:gd name="T10" fmla="*/ 59 w 74"/>
                <a:gd name="T11" fmla="*/ 5 h 108"/>
                <a:gd name="T12" fmla="*/ 52 w 74"/>
                <a:gd name="T13" fmla="*/ 0 h 108"/>
                <a:gd name="T14" fmla="*/ 44 w 74"/>
                <a:gd name="T15" fmla="*/ 0 h 108"/>
                <a:gd name="T16" fmla="*/ 39 w 74"/>
                <a:gd name="T17" fmla="*/ 3 h 108"/>
                <a:gd name="T18" fmla="*/ 43 w 74"/>
                <a:gd name="T19" fmla="*/ 28 h 108"/>
                <a:gd name="T20" fmla="*/ 37 w 74"/>
                <a:gd name="T21" fmla="*/ 33 h 108"/>
                <a:gd name="T22" fmla="*/ 32 w 74"/>
                <a:gd name="T23" fmla="*/ 28 h 108"/>
                <a:gd name="T24" fmla="*/ 35 w 74"/>
                <a:gd name="T25" fmla="*/ 3 h 108"/>
                <a:gd name="T26" fmla="*/ 30 w 74"/>
                <a:gd name="T27" fmla="*/ 0 h 108"/>
                <a:gd name="T28" fmla="*/ 23 w 74"/>
                <a:gd name="T29" fmla="*/ 0 h 108"/>
                <a:gd name="T30" fmla="*/ 16 w 74"/>
                <a:gd name="T31" fmla="*/ 5 h 108"/>
                <a:gd name="T32" fmla="*/ 2 w 74"/>
                <a:gd name="T33" fmla="*/ 41 h 108"/>
                <a:gd name="T34" fmla="*/ 6 w 74"/>
                <a:gd name="T35" fmla="*/ 51 h 108"/>
                <a:gd name="T36" fmla="*/ 16 w 74"/>
                <a:gd name="T37" fmla="*/ 46 h 108"/>
                <a:gd name="T38" fmla="*/ 23 w 74"/>
                <a:gd name="T39" fmla="*/ 29 h 108"/>
                <a:gd name="T40" fmla="*/ 23 w 74"/>
                <a:gd name="T41" fmla="*/ 50 h 108"/>
                <a:gd name="T42" fmla="*/ 9 w 74"/>
                <a:gd name="T43" fmla="*/ 98 h 108"/>
                <a:gd name="T44" fmla="*/ 14 w 74"/>
                <a:gd name="T45" fmla="*/ 107 h 108"/>
                <a:gd name="T46" fmla="*/ 16 w 74"/>
                <a:gd name="T47" fmla="*/ 108 h 108"/>
                <a:gd name="T48" fmla="*/ 23 w 74"/>
                <a:gd name="T49" fmla="*/ 102 h 108"/>
                <a:gd name="T50" fmla="*/ 37 w 74"/>
                <a:gd name="T51" fmla="*/ 53 h 108"/>
                <a:gd name="T52" fmla="*/ 51 w 74"/>
                <a:gd name="T53" fmla="*/ 102 h 108"/>
                <a:gd name="T54" fmla="*/ 58 w 74"/>
                <a:gd name="T55" fmla="*/ 108 h 108"/>
                <a:gd name="T56" fmla="*/ 61 w 74"/>
                <a:gd name="T57" fmla="*/ 107 h 108"/>
                <a:gd name="T58" fmla="*/ 66 w 74"/>
                <a:gd name="T59" fmla="*/ 98 h 108"/>
                <a:gd name="T60" fmla="*/ 52 w 74"/>
                <a:gd name="T61" fmla="*/ 50 h 108"/>
                <a:gd name="T62" fmla="*/ 52 w 74"/>
                <a:gd name="T63" fmla="*/ 50 h 108"/>
                <a:gd name="T64" fmla="*/ 52 w 74"/>
                <a:gd name="T65" fmla="*/ 5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108">
                  <a:moveTo>
                    <a:pt x="52" y="50"/>
                  </a:moveTo>
                  <a:cubicBezTo>
                    <a:pt x="52" y="29"/>
                    <a:pt x="52" y="29"/>
                    <a:pt x="52" y="29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0" y="50"/>
                    <a:pt x="64" y="52"/>
                    <a:pt x="68" y="51"/>
                  </a:cubicBezTo>
                  <a:cubicBezTo>
                    <a:pt x="72" y="49"/>
                    <a:pt x="74" y="45"/>
                    <a:pt x="72" y="41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8" y="2"/>
                    <a:pt x="55" y="0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0"/>
                    <a:pt x="40" y="1"/>
                    <a:pt x="39" y="3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1"/>
                    <a:pt x="32" y="0"/>
                    <a:pt x="3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0"/>
                    <a:pt x="17" y="2"/>
                    <a:pt x="16" y="5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5"/>
                    <a:pt x="2" y="49"/>
                    <a:pt x="6" y="51"/>
                  </a:cubicBezTo>
                  <a:cubicBezTo>
                    <a:pt x="10" y="52"/>
                    <a:pt x="14" y="50"/>
                    <a:pt x="16" y="46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8" y="102"/>
                    <a:pt x="10" y="106"/>
                    <a:pt x="14" y="107"/>
                  </a:cubicBezTo>
                  <a:cubicBezTo>
                    <a:pt x="15" y="108"/>
                    <a:pt x="15" y="108"/>
                    <a:pt x="16" y="108"/>
                  </a:cubicBezTo>
                  <a:cubicBezTo>
                    <a:pt x="19" y="108"/>
                    <a:pt x="22" y="106"/>
                    <a:pt x="23" y="102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6"/>
                    <a:pt x="55" y="108"/>
                    <a:pt x="58" y="108"/>
                  </a:cubicBezTo>
                  <a:cubicBezTo>
                    <a:pt x="59" y="108"/>
                    <a:pt x="60" y="108"/>
                    <a:pt x="61" y="107"/>
                  </a:cubicBezTo>
                  <a:cubicBezTo>
                    <a:pt x="65" y="106"/>
                    <a:pt x="67" y="102"/>
                    <a:pt x="66" y="98"/>
                  </a:cubicBezTo>
                  <a:lnTo>
                    <a:pt x="52" y="50"/>
                  </a:lnTo>
                  <a:close/>
                  <a:moveTo>
                    <a:pt x="52" y="50"/>
                  </a:moveTo>
                  <a:cubicBezTo>
                    <a:pt x="52" y="50"/>
                    <a:pt x="52" y="50"/>
                    <a:pt x="52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B84B20-2DB2-4985-9783-B7D8298E7F50}"/>
              </a:ext>
            </a:extLst>
          </p:cNvPr>
          <p:cNvGrpSpPr/>
          <p:nvPr/>
        </p:nvGrpSpPr>
        <p:grpSpPr>
          <a:xfrm>
            <a:off x="2985011" y="2104074"/>
            <a:ext cx="7762229" cy="1667550"/>
            <a:chOff x="3037164" y="2314016"/>
            <a:chExt cx="7963547" cy="1667549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33D8F93-2E00-435E-AF59-4CC0310A47F9}"/>
                </a:ext>
              </a:extLst>
            </p:cNvPr>
            <p:cNvCxnSpPr>
              <a:cxnSpLocks/>
            </p:cNvCxnSpPr>
            <p:nvPr/>
          </p:nvCxnSpPr>
          <p:spPr>
            <a:xfrm>
              <a:off x="3037164" y="3981564"/>
              <a:ext cx="7953099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F29BA20-FC4C-4E17-854B-C9F1E9D25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164" y="2314016"/>
              <a:ext cx="0" cy="1667549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04F09A4-9C5E-4040-94DF-CC577C125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0711" y="3283809"/>
              <a:ext cx="0" cy="697755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3A7946-E984-4460-8701-121C595D21A5}"/>
              </a:ext>
            </a:extLst>
          </p:cNvPr>
          <p:cNvGrpSpPr/>
          <p:nvPr/>
        </p:nvGrpSpPr>
        <p:grpSpPr>
          <a:xfrm>
            <a:off x="6193474" y="2116053"/>
            <a:ext cx="4373460" cy="1429011"/>
            <a:chOff x="6095954" y="2139862"/>
            <a:chExt cx="4537840" cy="149854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5A9F218-0B6D-4515-826F-D2AC6331F7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3794" y="3133489"/>
              <a:ext cx="0" cy="504917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F2A7B5-374F-4A4B-B360-FDEB9E857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54" y="2139862"/>
              <a:ext cx="0" cy="1498544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45ADD38-799A-4DA8-BDF8-46AF5C041B14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54" y="3638406"/>
              <a:ext cx="4537839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645996-C709-4231-A445-9CDD1FB64433}"/>
              </a:ext>
            </a:extLst>
          </p:cNvPr>
          <p:cNvGrpSpPr/>
          <p:nvPr/>
        </p:nvGrpSpPr>
        <p:grpSpPr>
          <a:xfrm>
            <a:off x="9354229" y="2136689"/>
            <a:ext cx="1038785" cy="1192507"/>
            <a:chOff x="9111541" y="2139863"/>
            <a:chExt cx="1189246" cy="119250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507AE9F-0169-4345-8645-DDD4AE430005}"/>
                </a:ext>
              </a:extLst>
            </p:cNvPr>
            <p:cNvCxnSpPr>
              <a:cxnSpLocks/>
            </p:cNvCxnSpPr>
            <p:nvPr/>
          </p:nvCxnSpPr>
          <p:spPr>
            <a:xfrm>
              <a:off x="9111541" y="3332370"/>
              <a:ext cx="1189246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C6324FF-5EF9-4055-883F-D6CB9FF818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0787" y="3093747"/>
              <a:ext cx="0" cy="238623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BE1A2F-C1B0-46E1-ADD5-A9F23108C7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1541" y="2139863"/>
              <a:ext cx="0" cy="1192507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E3B614C-6548-4D73-BA9C-2F5719D62EF1}"/>
              </a:ext>
            </a:extLst>
          </p:cNvPr>
          <p:cNvSpPr txBox="1"/>
          <p:nvPr/>
        </p:nvSpPr>
        <p:spPr>
          <a:xfrm>
            <a:off x="9885796" y="2365982"/>
            <a:ext cx="1553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Knowledge/ Decision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02938EB-9A2B-434B-9094-18909A6C70C3}"/>
              </a:ext>
            </a:extLst>
          </p:cNvPr>
          <p:cNvGrpSpPr/>
          <p:nvPr/>
        </p:nvGrpSpPr>
        <p:grpSpPr>
          <a:xfrm>
            <a:off x="10332688" y="1617397"/>
            <a:ext cx="651289" cy="718088"/>
            <a:chOff x="6757988" y="3697288"/>
            <a:chExt cx="433387" cy="477837"/>
          </a:xfrm>
          <a:solidFill>
            <a:schemeClr val="tx1"/>
          </a:solidFill>
        </p:grpSpPr>
        <p:sp>
          <p:nvSpPr>
            <p:cNvPr id="54" name="Freeform 27">
              <a:extLst>
                <a:ext uri="{FF2B5EF4-FFF2-40B4-BE49-F238E27FC236}">
                  <a16:creationId xmlns:a16="http://schemas.microsoft.com/office/drawing/2014/main" id="{C81D3083-C569-46F3-B523-4645445E1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7838" y="3770313"/>
              <a:ext cx="293687" cy="404812"/>
            </a:xfrm>
            <a:custGeom>
              <a:avLst/>
              <a:gdLst>
                <a:gd name="T0" fmla="*/ 46 w 92"/>
                <a:gd name="T1" fmla="*/ 0 h 127"/>
                <a:gd name="T2" fmla="*/ 0 w 92"/>
                <a:gd name="T3" fmla="*/ 44 h 127"/>
                <a:gd name="T4" fmla="*/ 11 w 92"/>
                <a:gd name="T5" fmla="*/ 77 h 127"/>
                <a:gd name="T6" fmla="*/ 16 w 92"/>
                <a:gd name="T7" fmla="*/ 86 h 127"/>
                <a:gd name="T8" fmla="*/ 25 w 92"/>
                <a:gd name="T9" fmla="*/ 101 h 127"/>
                <a:gd name="T10" fmla="*/ 25 w 92"/>
                <a:gd name="T11" fmla="*/ 113 h 127"/>
                <a:gd name="T12" fmla="*/ 25 w 92"/>
                <a:gd name="T13" fmla="*/ 113 h 127"/>
                <a:gd name="T14" fmla="*/ 35 w 92"/>
                <a:gd name="T15" fmla="*/ 123 h 127"/>
                <a:gd name="T16" fmla="*/ 38 w 92"/>
                <a:gd name="T17" fmla="*/ 126 h 127"/>
                <a:gd name="T18" fmla="*/ 42 w 92"/>
                <a:gd name="T19" fmla="*/ 127 h 127"/>
                <a:gd name="T20" fmla="*/ 50 w 92"/>
                <a:gd name="T21" fmla="*/ 127 h 127"/>
                <a:gd name="T22" fmla="*/ 54 w 92"/>
                <a:gd name="T23" fmla="*/ 126 h 127"/>
                <a:gd name="T24" fmla="*/ 57 w 92"/>
                <a:gd name="T25" fmla="*/ 123 h 127"/>
                <a:gd name="T26" fmla="*/ 67 w 92"/>
                <a:gd name="T27" fmla="*/ 113 h 127"/>
                <a:gd name="T28" fmla="*/ 68 w 92"/>
                <a:gd name="T29" fmla="*/ 101 h 127"/>
                <a:gd name="T30" fmla="*/ 76 w 92"/>
                <a:gd name="T31" fmla="*/ 86 h 127"/>
                <a:gd name="T32" fmla="*/ 81 w 92"/>
                <a:gd name="T33" fmla="*/ 77 h 127"/>
                <a:gd name="T34" fmla="*/ 92 w 92"/>
                <a:gd name="T35" fmla="*/ 44 h 127"/>
                <a:gd name="T36" fmla="*/ 46 w 92"/>
                <a:gd name="T37" fmla="*/ 0 h 127"/>
                <a:gd name="T38" fmla="*/ 71 w 92"/>
                <a:gd name="T39" fmla="*/ 70 h 127"/>
                <a:gd name="T40" fmla="*/ 64 w 92"/>
                <a:gd name="T41" fmla="*/ 86 h 127"/>
                <a:gd name="T42" fmla="*/ 60 w 92"/>
                <a:gd name="T43" fmla="*/ 92 h 127"/>
                <a:gd name="T44" fmla="*/ 32 w 92"/>
                <a:gd name="T45" fmla="*/ 92 h 127"/>
                <a:gd name="T46" fmla="*/ 28 w 92"/>
                <a:gd name="T47" fmla="*/ 86 h 127"/>
                <a:gd name="T48" fmla="*/ 21 w 92"/>
                <a:gd name="T49" fmla="*/ 70 h 127"/>
                <a:gd name="T50" fmla="*/ 12 w 92"/>
                <a:gd name="T51" fmla="*/ 44 h 127"/>
                <a:gd name="T52" fmla="*/ 46 w 92"/>
                <a:gd name="T53" fmla="*/ 12 h 127"/>
                <a:gd name="T54" fmla="*/ 80 w 92"/>
                <a:gd name="T55" fmla="*/ 44 h 127"/>
                <a:gd name="T56" fmla="*/ 71 w 92"/>
                <a:gd name="T57" fmla="*/ 70 h 127"/>
                <a:gd name="T58" fmla="*/ 71 w 92"/>
                <a:gd name="T59" fmla="*/ 70 h 127"/>
                <a:gd name="T60" fmla="*/ 71 w 92"/>
                <a:gd name="T61" fmla="*/ 7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127">
                  <a:moveTo>
                    <a:pt x="46" y="0"/>
                  </a:moveTo>
                  <a:cubicBezTo>
                    <a:pt x="21" y="0"/>
                    <a:pt x="0" y="20"/>
                    <a:pt x="0" y="44"/>
                  </a:cubicBezTo>
                  <a:cubicBezTo>
                    <a:pt x="0" y="60"/>
                    <a:pt x="7" y="70"/>
                    <a:pt x="11" y="77"/>
                  </a:cubicBezTo>
                  <a:cubicBezTo>
                    <a:pt x="14" y="81"/>
                    <a:pt x="16" y="83"/>
                    <a:pt x="16" y="86"/>
                  </a:cubicBezTo>
                  <a:cubicBezTo>
                    <a:pt x="16" y="92"/>
                    <a:pt x="19" y="97"/>
                    <a:pt x="25" y="101"/>
                  </a:cubicBezTo>
                  <a:cubicBezTo>
                    <a:pt x="25" y="105"/>
                    <a:pt x="25" y="113"/>
                    <a:pt x="25" y="113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5" y="115"/>
                    <a:pt x="26" y="120"/>
                    <a:pt x="35" y="123"/>
                  </a:cubicBezTo>
                  <a:cubicBezTo>
                    <a:pt x="36" y="124"/>
                    <a:pt x="37" y="125"/>
                    <a:pt x="38" y="126"/>
                  </a:cubicBezTo>
                  <a:cubicBezTo>
                    <a:pt x="39" y="127"/>
                    <a:pt x="40" y="127"/>
                    <a:pt x="42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2" y="127"/>
                    <a:pt x="53" y="127"/>
                    <a:pt x="54" y="126"/>
                  </a:cubicBezTo>
                  <a:cubicBezTo>
                    <a:pt x="55" y="125"/>
                    <a:pt x="56" y="124"/>
                    <a:pt x="57" y="123"/>
                  </a:cubicBezTo>
                  <a:cubicBezTo>
                    <a:pt x="66" y="120"/>
                    <a:pt x="67" y="115"/>
                    <a:pt x="67" y="113"/>
                  </a:cubicBezTo>
                  <a:cubicBezTo>
                    <a:pt x="67" y="113"/>
                    <a:pt x="67" y="105"/>
                    <a:pt x="68" y="101"/>
                  </a:cubicBezTo>
                  <a:cubicBezTo>
                    <a:pt x="73" y="97"/>
                    <a:pt x="76" y="92"/>
                    <a:pt x="76" y="86"/>
                  </a:cubicBezTo>
                  <a:cubicBezTo>
                    <a:pt x="76" y="83"/>
                    <a:pt x="78" y="81"/>
                    <a:pt x="81" y="77"/>
                  </a:cubicBezTo>
                  <a:cubicBezTo>
                    <a:pt x="85" y="70"/>
                    <a:pt x="92" y="60"/>
                    <a:pt x="92" y="44"/>
                  </a:cubicBezTo>
                  <a:cubicBezTo>
                    <a:pt x="92" y="20"/>
                    <a:pt x="71" y="0"/>
                    <a:pt x="46" y="0"/>
                  </a:cubicBezTo>
                  <a:close/>
                  <a:moveTo>
                    <a:pt x="71" y="70"/>
                  </a:moveTo>
                  <a:cubicBezTo>
                    <a:pt x="68" y="75"/>
                    <a:pt x="64" y="80"/>
                    <a:pt x="64" y="86"/>
                  </a:cubicBezTo>
                  <a:cubicBezTo>
                    <a:pt x="64" y="89"/>
                    <a:pt x="62" y="91"/>
                    <a:pt x="60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0" y="91"/>
                    <a:pt x="28" y="89"/>
                    <a:pt x="28" y="86"/>
                  </a:cubicBezTo>
                  <a:cubicBezTo>
                    <a:pt x="28" y="80"/>
                    <a:pt x="24" y="75"/>
                    <a:pt x="21" y="70"/>
                  </a:cubicBezTo>
                  <a:cubicBezTo>
                    <a:pt x="17" y="64"/>
                    <a:pt x="12" y="57"/>
                    <a:pt x="12" y="44"/>
                  </a:cubicBezTo>
                  <a:cubicBezTo>
                    <a:pt x="12" y="26"/>
                    <a:pt x="27" y="12"/>
                    <a:pt x="46" y="12"/>
                  </a:cubicBezTo>
                  <a:cubicBezTo>
                    <a:pt x="65" y="12"/>
                    <a:pt x="80" y="26"/>
                    <a:pt x="80" y="44"/>
                  </a:cubicBezTo>
                  <a:cubicBezTo>
                    <a:pt x="80" y="57"/>
                    <a:pt x="75" y="64"/>
                    <a:pt x="71" y="70"/>
                  </a:cubicBezTo>
                  <a:close/>
                  <a:moveTo>
                    <a:pt x="71" y="70"/>
                  </a:moveTo>
                  <a:cubicBezTo>
                    <a:pt x="71" y="70"/>
                    <a:pt x="71" y="70"/>
                    <a:pt x="71" y="7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5" name="Freeform 28">
              <a:extLst>
                <a:ext uri="{FF2B5EF4-FFF2-40B4-BE49-F238E27FC236}">
                  <a16:creationId xmlns:a16="http://schemas.microsoft.com/office/drawing/2014/main" id="{422C4C9A-3233-4D6F-A0E3-1E458119F4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5950" y="3697288"/>
              <a:ext cx="19050" cy="44450"/>
            </a:xfrm>
            <a:custGeom>
              <a:avLst/>
              <a:gdLst>
                <a:gd name="T0" fmla="*/ 3 w 6"/>
                <a:gd name="T1" fmla="*/ 14 h 14"/>
                <a:gd name="T2" fmla="*/ 6 w 6"/>
                <a:gd name="T3" fmla="*/ 12 h 14"/>
                <a:gd name="T4" fmla="*/ 6 w 6"/>
                <a:gd name="T5" fmla="*/ 3 h 14"/>
                <a:gd name="T6" fmla="*/ 3 w 6"/>
                <a:gd name="T7" fmla="*/ 0 h 14"/>
                <a:gd name="T8" fmla="*/ 0 w 6"/>
                <a:gd name="T9" fmla="*/ 3 h 14"/>
                <a:gd name="T10" fmla="*/ 0 w 6"/>
                <a:gd name="T11" fmla="*/ 12 h 14"/>
                <a:gd name="T12" fmla="*/ 3 w 6"/>
                <a:gd name="T13" fmla="*/ 14 h 14"/>
                <a:gd name="T14" fmla="*/ 3 w 6"/>
                <a:gd name="T15" fmla="*/ 14 h 14"/>
                <a:gd name="T16" fmla="*/ 3 w 6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3" y="14"/>
                  </a:moveTo>
                  <a:cubicBezTo>
                    <a:pt x="5" y="14"/>
                    <a:pt x="6" y="13"/>
                    <a:pt x="6" y="1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3" y="14"/>
                  </a:cubicBezTo>
                  <a:close/>
                  <a:moveTo>
                    <a:pt x="3" y="14"/>
                  </a:moveTo>
                  <a:cubicBezTo>
                    <a:pt x="3" y="14"/>
                    <a:pt x="3" y="14"/>
                    <a:pt x="3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4D6B389B-18F6-461B-A18C-96193FBD89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588" y="3722688"/>
              <a:ext cx="34925" cy="44450"/>
            </a:xfrm>
            <a:custGeom>
              <a:avLst/>
              <a:gdLst>
                <a:gd name="T0" fmla="*/ 5 w 11"/>
                <a:gd name="T1" fmla="*/ 13 h 14"/>
                <a:gd name="T2" fmla="*/ 8 w 11"/>
                <a:gd name="T3" fmla="*/ 14 h 14"/>
                <a:gd name="T4" fmla="*/ 9 w 11"/>
                <a:gd name="T5" fmla="*/ 14 h 14"/>
                <a:gd name="T6" fmla="*/ 10 w 11"/>
                <a:gd name="T7" fmla="*/ 10 h 14"/>
                <a:gd name="T8" fmla="*/ 6 w 11"/>
                <a:gd name="T9" fmla="*/ 2 h 14"/>
                <a:gd name="T10" fmla="*/ 2 w 11"/>
                <a:gd name="T11" fmla="*/ 1 h 14"/>
                <a:gd name="T12" fmla="*/ 1 w 11"/>
                <a:gd name="T13" fmla="*/ 5 h 14"/>
                <a:gd name="T14" fmla="*/ 5 w 11"/>
                <a:gd name="T15" fmla="*/ 13 h 14"/>
                <a:gd name="T16" fmla="*/ 5 w 11"/>
                <a:gd name="T17" fmla="*/ 13 h 14"/>
                <a:gd name="T18" fmla="*/ 5 w 11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5" y="13"/>
                  </a:moveTo>
                  <a:cubicBezTo>
                    <a:pt x="6" y="13"/>
                    <a:pt x="7" y="14"/>
                    <a:pt x="8" y="14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11" y="13"/>
                    <a:pt x="11" y="11"/>
                    <a:pt x="10" y="1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1" y="2"/>
                    <a:pt x="0" y="4"/>
                    <a:pt x="1" y="5"/>
                  </a:cubicBezTo>
                  <a:lnTo>
                    <a:pt x="5" y="13"/>
                  </a:ln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7" name="Freeform 30">
              <a:extLst>
                <a:ext uri="{FF2B5EF4-FFF2-40B4-BE49-F238E27FC236}">
                  <a16:creationId xmlns:a16="http://schemas.microsoft.com/office/drawing/2014/main" id="{260A707B-5031-470A-A61D-EF786D935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83388" y="3798888"/>
              <a:ext cx="44450" cy="34925"/>
            </a:xfrm>
            <a:custGeom>
              <a:avLst/>
              <a:gdLst>
                <a:gd name="T0" fmla="*/ 13 w 14"/>
                <a:gd name="T1" fmla="*/ 5 h 11"/>
                <a:gd name="T2" fmla="*/ 5 w 14"/>
                <a:gd name="T3" fmla="*/ 1 h 11"/>
                <a:gd name="T4" fmla="*/ 1 w 14"/>
                <a:gd name="T5" fmla="*/ 2 h 11"/>
                <a:gd name="T6" fmla="*/ 2 w 14"/>
                <a:gd name="T7" fmla="*/ 6 h 11"/>
                <a:gd name="T8" fmla="*/ 10 w 14"/>
                <a:gd name="T9" fmla="*/ 10 h 11"/>
                <a:gd name="T10" fmla="*/ 11 w 14"/>
                <a:gd name="T11" fmla="*/ 11 h 11"/>
                <a:gd name="T12" fmla="*/ 14 w 14"/>
                <a:gd name="T13" fmla="*/ 9 h 11"/>
                <a:gd name="T14" fmla="*/ 13 w 14"/>
                <a:gd name="T15" fmla="*/ 5 h 11"/>
                <a:gd name="T16" fmla="*/ 13 w 14"/>
                <a:gd name="T17" fmla="*/ 5 h 11"/>
                <a:gd name="T18" fmla="*/ 13 w 14"/>
                <a:gd name="T1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">
                  <a:moveTo>
                    <a:pt x="13" y="5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2" y="11"/>
                    <a:pt x="13" y="10"/>
                    <a:pt x="14" y="9"/>
                  </a:cubicBezTo>
                  <a:cubicBezTo>
                    <a:pt x="14" y="8"/>
                    <a:pt x="14" y="6"/>
                    <a:pt x="13" y="5"/>
                  </a:cubicBezTo>
                  <a:close/>
                  <a:moveTo>
                    <a:pt x="13" y="5"/>
                  </a:moveTo>
                  <a:cubicBezTo>
                    <a:pt x="13" y="5"/>
                    <a:pt x="13" y="5"/>
                    <a:pt x="13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8" name="Freeform 31">
              <a:extLst>
                <a:ext uri="{FF2B5EF4-FFF2-40B4-BE49-F238E27FC236}">
                  <a16:creationId xmlns:a16="http://schemas.microsoft.com/office/drawing/2014/main" id="{EAB8AE0B-4725-45BF-8CE0-F698A17A8E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7988" y="3905250"/>
              <a:ext cx="44450" cy="19050"/>
            </a:xfrm>
            <a:custGeom>
              <a:avLst/>
              <a:gdLst>
                <a:gd name="T0" fmla="*/ 14 w 14"/>
                <a:gd name="T1" fmla="*/ 3 h 6"/>
                <a:gd name="T2" fmla="*/ 12 w 14"/>
                <a:gd name="T3" fmla="*/ 0 h 6"/>
                <a:gd name="T4" fmla="*/ 3 w 14"/>
                <a:gd name="T5" fmla="*/ 0 h 6"/>
                <a:gd name="T6" fmla="*/ 0 w 14"/>
                <a:gd name="T7" fmla="*/ 3 h 6"/>
                <a:gd name="T8" fmla="*/ 3 w 14"/>
                <a:gd name="T9" fmla="*/ 6 h 6"/>
                <a:gd name="T10" fmla="*/ 12 w 14"/>
                <a:gd name="T11" fmla="*/ 6 h 6"/>
                <a:gd name="T12" fmla="*/ 14 w 14"/>
                <a:gd name="T13" fmla="*/ 3 h 6"/>
                <a:gd name="T14" fmla="*/ 14 w 14"/>
                <a:gd name="T15" fmla="*/ 3 h 6"/>
                <a:gd name="T16" fmla="*/ 14 w 14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4" y="3"/>
                  </a:moveTo>
                  <a:cubicBezTo>
                    <a:pt x="14" y="1"/>
                    <a:pt x="13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4" y="5"/>
                    <a:pt x="14" y="3"/>
                  </a:cubicBezTo>
                  <a:close/>
                  <a:moveTo>
                    <a:pt x="14" y="3"/>
                  </a:moveTo>
                  <a:cubicBezTo>
                    <a:pt x="14" y="3"/>
                    <a:pt x="14" y="3"/>
                    <a:pt x="14" y="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9" name="Freeform 32">
              <a:extLst>
                <a:ext uri="{FF2B5EF4-FFF2-40B4-BE49-F238E27FC236}">
                  <a16:creationId xmlns:a16="http://schemas.microsoft.com/office/drawing/2014/main" id="{1B514ABC-4277-4D4E-838B-C91668491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83388" y="3994150"/>
              <a:ext cx="44450" cy="31750"/>
            </a:xfrm>
            <a:custGeom>
              <a:avLst/>
              <a:gdLst>
                <a:gd name="T0" fmla="*/ 10 w 14"/>
                <a:gd name="T1" fmla="*/ 1 h 10"/>
                <a:gd name="T2" fmla="*/ 2 w 14"/>
                <a:gd name="T3" fmla="*/ 5 h 10"/>
                <a:gd name="T4" fmla="*/ 1 w 14"/>
                <a:gd name="T5" fmla="*/ 9 h 10"/>
                <a:gd name="T6" fmla="*/ 4 w 14"/>
                <a:gd name="T7" fmla="*/ 10 h 10"/>
                <a:gd name="T8" fmla="*/ 5 w 14"/>
                <a:gd name="T9" fmla="*/ 10 h 10"/>
                <a:gd name="T10" fmla="*/ 13 w 14"/>
                <a:gd name="T11" fmla="*/ 6 h 10"/>
                <a:gd name="T12" fmla="*/ 14 w 14"/>
                <a:gd name="T13" fmla="*/ 2 h 10"/>
                <a:gd name="T14" fmla="*/ 10 w 14"/>
                <a:gd name="T15" fmla="*/ 1 h 10"/>
                <a:gd name="T16" fmla="*/ 10 w 14"/>
                <a:gd name="T17" fmla="*/ 1 h 10"/>
                <a:gd name="T18" fmla="*/ 10 w 14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0">
                  <a:moveTo>
                    <a:pt x="10" y="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0" y="8"/>
                    <a:pt x="1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3"/>
                    <a:pt x="14" y="2"/>
                  </a:cubicBezTo>
                  <a:cubicBezTo>
                    <a:pt x="13" y="0"/>
                    <a:pt x="11" y="0"/>
                    <a:pt x="10" y="1"/>
                  </a:cubicBezTo>
                  <a:close/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0" name="Freeform 33">
              <a:extLst>
                <a:ext uri="{FF2B5EF4-FFF2-40B4-BE49-F238E27FC236}">
                  <a16:creationId xmlns:a16="http://schemas.microsoft.com/office/drawing/2014/main" id="{98280A5C-ECF7-4A7D-B6E0-8846571ED4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1525" y="3994150"/>
              <a:ext cx="44450" cy="31750"/>
            </a:xfrm>
            <a:custGeom>
              <a:avLst/>
              <a:gdLst>
                <a:gd name="T0" fmla="*/ 12 w 14"/>
                <a:gd name="T1" fmla="*/ 5 h 10"/>
                <a:gd name="T2" fmla="*/ 4 w 14"/>
                <a:gd name="T3" fmla="*/ 1 h 10"/>
                <a:gd name="T4" fmla="*/ 0 w 14"/>
                <a:gd name="T5" fmla="*/ 2 h 10"/>
                <a:gd name="T6" fmla="*/ 1 w 14"/>
                <a:gd name="T7" fmla="*/ 6 h 10"/>
                <a:gd name="T8" fmla="*/ 9 w 14"/>
                <a:gd name="T9" fmla="*/ 10 h 10"/>
                <a:gd name="T10" fmla="*/ 10 w 14"/>
                <a:gd name="T11" fmla="*/ 10 h 10"/>
                <a:gd name="T12" fmla="*/ 13 w 14"/>
                <a:gd name="T13" fmla="*/ 9 h 10"/>
                <a:gd name="T14" fmla="*/ 12 w 14"/>
                <a:gd name="T15" fmla="*/ 5 h 10"/>
                <a:gd name="T16" fmla="*/ 12 w 14"/>
                <a:gd name="T17" fmla="*/ 5 h 10"/>
                <a:gd name="T18" fmla="*/ 12 w 14"/>
                <a:gd name="T1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0">
                  <a:moveTo>
                    <a:pt x="12" y="5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1" y="0"/>
                    <a:pt x="0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4" y="8"/>
                    <a:pt x="13" y="6"/>
                    <a:pt x="12" y="5"/>
                  </a:cubicBezTo>
                  <a:close/>
                  <a:moveTo>
                    <a:pt x="12" y="5"/>
                  </a:moveTo>
                  <a:cubicBezTo>
                    <a:pt x="12" y="5"/>
                    <a:pt x="12" y="5"/>
                    <a:pt x="12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1" name="Freeform 34">
              <a:extLst>
                <a:ext uri="{FF2B5EF4-FFF2-40B4-BE49-F238E27FC236}">
                  <a16:creationId xmlns:a16="http://schemas.microsoft.com/office/drawing/2014/main" id="{3CB69E96-39FB-48AE-BF1B-96245785A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6925" y="3905250"/>
              <a:ext cx="44450" cy="19050"/>
            </a:xfrm>
            <a:custGeom>
              <a:avLst/>
              <a:gdLst>
                <a:gd name="T0" fmla="*/ 11 w 14"/>
                <a:gd name="T1" fmla="*/ 0 h 6"/>
                <a:gd name="T2" fmla="*/ 2 w 14"/>
                <a:gd name="T3" fmla="*/ 0 h 6"/>
                <a:gd name="T4" fmla="*/ 0 w 14"/>
                <a:gd name="T5" fmla="*/ 3 h 6"/>
                <a:gd name="T6" fmla="*/ 2 w 14"/>
                <a:gd name="T7" fmla="*/ 6 h 6"/>
                <a:gd name="T8" fmla="*/ 11 w 14"/>
                <a:gd name="T9" fmla="*/ 6 h 6"/>
                <a:gd name="T10" fmla="*/ 14 w 14"/>
                <a:gd name="T11" fmla="*/ 3 h 6"/>
                <a:gd name="T12" fmla="*/ 11 w 14"/>
                <a:gd name="T13" fmla="*/ 0 h 6"/>
                <a:gd name="T14" fmla="*/ 11 w 14"/>
                <a:gd name="T15" fmla="*/ 0 h 6"/>
                <a:gd name="T16" fmla="*/ 11 w 14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4" y="1"/>
                    <a:pt x="13" y="0"/>
                    <a:pt x="11" y="0"/>
                  </a:cubicBezTo>
                  <a:close/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2" name="Freeform 35">
              <a:extLst>
                <a:ext uri="{FF2B5EF4-FFF2-40B4-BE49-F238E27FC236}">
                  <a16:creationId xmlns:a16="http://schemas.microsoft.com/office/drawing/2014/main" id="{3D6FF501-39DD-4925-B022-5B9E647725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1525" y="3798888"/>
              <a:ext cx="44450" cy="34925"/>
            </a:xfrm>
            <a:custGeom>
              <a:avLst/>
              <a:gdLst>
                <a:gd name="T0" fmla="*/ 3 w 14"/>
                <a:gd name="T1" fmla="*/ 11 h 11"/>
                <a:gd name="T2" fmla="*/ 4 w 14"/>
                <a:gd name="T3" fmla="*/ 10 h 11"/>
                <a:gd name="T4" fmla="*/ 12 w 14"/>
                <a:gd name="T5" fmla="*/ 6 h 11"/>
                <a:gd name="T6" fmla="*/ 13 w 14"/>
                <a:gd name="T7" fmla="*/ 2 h 11"/>
                <a:gd name="T8" fmla="*/ 9 w 14"/>
                <a:gd name="T9" fmla="*/ 1 h 11"/>
                <a:gd name="T10" fmla="*/ 1 w 14"/>
                <a:gd name="T11" fmla="*/ 5 h 11"/>
                <a:gd name="T12" fmla="*/ 0 w 14"/>
                <a:gd name="T13" fmla="*/ 9 h 11"/>
                <a:gd name="T14" fmla="*/ 3 w 14"/>
                <a:gd name="T15" fmla="*/ 11 h 11"/>
                <a:gd name="T16" fmla="*/ 3 w 14"/>
                <a:gd name="T17" fmla="*/ 11 h 11"/>
                <a:gd name="T18" fmla="*/ 3 w 14"/>
                <a:gd name="T1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">
                  <a:moveTo>
                    <a:pt x="3" y="11"/>
                  </a:moveTo>
                  <a:cubicBezTo>
                    <a:pt x="3" y="11"/>
                    <a:pt x="4" y="11"/>
                    <a:pt x="4" y="1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4" y="3"/>
                    <a:pt x="13" y="2"/>
                  </a:cubicBezTo>
                  <a:cubicBezTo>
                    <a:pt x="12" y="1"/>
                    <a:pt x="10" y="0"/>
                    <a:pt x="9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1" y="10"/>
                    <a:pt x="2" y="11"/>
                    <a:pt x="3" y="11"/>
                  </a:cubicBezTo>
                  <a:close/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3" name="Freeform 36">
              <a:extLst>
                <a:ext uri="{FF2B5EF4-FFF2-40B4-BE49-F238E27FC236}">
                  <a16:creationId xmlns:a16="http://schemas.microsoft.com/office/drawing/2014/main" id="{91333491-F82E-4039-BC68-2B8D5272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4850" y="3722688"/>
              <a:ext cx="34925" cy="44450"/>
            </a:xfrm>
            <a:custGeom>
              <a:avLst/>
              <a:gdLst>
                <a:gd name="T0" fmla="*/ 2 w 11"/>
                <a:gd name="T1" fmla="*/ 14 h 14"/>
                <a:gd name="T2" fmla="*/ 3 w 11"/>
                <a:gd name="T3" fmla="*/ 14 h 14"/>
                <a:gd name="T4" fmla="*/ 6 w 11"/>
                <a:gd name="T5" fmla="*/ 13 h 14"/>
                <a:gd name="T6" fmla="*/ 10 w 11"/>
                <a:gd name="T7" fmla="*/ 5 h 14"/>
                <a:gd name="T8" fmla="*/ 9 w 11"/>
                <a:gd name="T9" fmla="*/ 1 h 14"/>
                <a:gd name="T10" fmla="*/ 5 w 11"/>
                <a:gd name="T11" fmla="*/ 2 h 14"/>
                <a:gd name="T12" fmla="*/ 1 w 11"/>
                <a:gd name="T13" fmla="*/ 10 h 14"/>
                <a:gd name="T14" fmla="*/ 2 w 11"/>
                <a:gd name="T15" fmla="*/ 14 h 14"/>
                <a:gd name="T16" fmla="*/ 2 w 11"/>
                <a:gd name="T17" fmla="*/ 14 h 14"/>
                <a:gd name="T18" fmla="*/ 2 w 11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2" y="14"/>
                  </a:moveTo>
                  <a:cubicBezTo>
                    <a:pt x="2" y="14"/>
                    <a:pt x="3" y="14"/>
                    <a:pt x="3" y="14"/>
                  </a:cubicBezTo>
                  <a:cubicBezTo>
                    <a:pt x="4" y="14"/>
                    <a:pt x="5" y="13"/>
                    <a:pt x="6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0" y="2"/>
                    <a:pt x="9" y="1"/>
                  </a:cubicBezTo>
                  <a:cubicBezTo>
                    <a:pt x="8" y="0"/>
                    <a:pt x="6" y="1"/>
                    <a:pt x="5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3"/>
                    <a:pt x="2" y="14"/>
                  </a:cubicBezTo>
                  <a:close/>
                  <a:moveTo>
                    <a:pt x="2" y="14"/>
                  </a:moveTo>
                  <a:cubicBezTo>
                    <a:pt x="2" y="14"/>
                    <a:pt x="2" y="14"/>
                    <a:pt x="2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4" name="Freeform 37">
              <a:extLst>
                <a:ext uri="{FF2B5EF4-FFF2-40B4-BE49-F238E27FC236}">
                  <a16:creationId xmlns:a16="http://schemas.microsoft.com/office/drawing/2014/main" id="{DE860708-810C-4882-AABA-4869625E20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1663" y="3836988"/>
              <a:ext cx="46037" cy="144462"/>
            </a:xfrm>
            <a:custGeom>
              <a:avLst/>
              <a:gdLst>
                <a:gd name="T0" fmla="*/ 3 w 14"/>
                <a:gd name="T1" fmla="*/ 41 h 45"/>
                <a:gd name="T2" fmla="*/ 7 w 14"/>
                <a:gd name="T3" fmla="*/ 45 h 45"/>
                <a:gd name="T4" fmla="*/ 11 w 14"/>
                <a:gd name="T5" fmla="*/ 41 h 45"/>
                <a:gd name="T6" fmla="*/ 14 w 14"/>
                <a:gd name="T7" fmla="*/ 21 h 45"/>
                <a:gd name="T8" fmla="*/ 14 w 14"/>
                <a:gd name="T9" fmla="*/ 17 h 45"/>
                <a:gd name="T10" fmla="*/ 14 w 14"/>
                <a:gd name="T11" fmla="*/ 6 h 45"/>
                <a:gd name="T12" fmla="*/ 7 w 14"/>
                <a:gd name="T13" fmla="*/ 0 h 45"/>
                <a:gd name="T14" fmla="*/ 0 w 14"/>
                <a:gd name="T15" fmla="*/ 6 h 45"/>
                <a:gd name="T16" fmla="*/ 0 w 14"/>
                <a:gd name="T17" fmla="*/ 17 h 45"/>
                <a:gd name="T18" fmla="*/ 0 w 14"/>
                <a:gd name="T19" fmla="*/ 21 h 45"/>
                <a:gd name="T20" fmla="*/ 3 w 14"/>
                <a:gd name="T21" fmla="*/ 41 h 45"/>
                <a:gd name="T22" fmla="*/ 3 w 14"/>
                <a:gd name="T23" fmla="*/ 41 h 45"/>
                <a:gd name="T24" fmla="*/ 3 w 14"/>
                <a:gd name="T25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45">
                  <a:moveTo>
                    <a:pt x="3" y="41"/>
                  </a:moveTo>
                  <a:cubicBezTo>
                    <a:pt x="3" y="44"/>
                    <a:pt x="5" y="45"/>
                    <a:pt x="7" y="45"/>
                  </a:cubicBezTo>
                  <a:cubicBezTo>
                    <a:pt x="9" y="45"/>
                    <a:pt x="11" y="44"/>
                    <a:pt x="11" y="4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19"/>
                    <a:pt x="14" y="18"/>
                    <a:pt x="14" y="1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2"/>
                    <a:pt x="11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lnTo>
                    <a:pt x="3" y="41"/>
                  </a:lnTo>
                  <a:close/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5" name="Freeform 38">
              <a:extLst>
                <a:ext uri="{FF2B5EF4-FFF2-40B4-BE49-F238E27FC236}">
                  <a16:creationId xmlns:a16="http://schemas.microsoft.com/office/drawing/2014/main" id="{60D92761-732C-4BC6-9088-8C7C0E38F2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1663" y="3997325"/>
              <a:ext cx="46037" cy="47625"/>
            </a:xfrm>
            <a:custGeom>
              <a:avLst/>
              <a:gdLst>
                <a:gd name="T0" fmla="*/ 7 w 14"/>
                <a:gd name="T1" fmla="*/ 0 h 15"/>
                <a:gd name="T2" fmla="*/ 0 w 14"/>
                <a:gd name="T3" fmla="*/ 8 h 15"/>
                <a:gd name="T4" fmla="*/ 7 w 14"/>
                <a:gd name="T5" fmla="*/ 15 h 15"/>
                <a:gd name="T6" fmla="*/ 14 w 14"/>
                <a:gd name="T7" fmla="*/ 8 h 15"/>
                <a:gd name="T8" fmla="*/ 7 w 14"/>
                <a:gd name="T9" fmla="*/ 0 h 15"/>
                <a:gd name="T10" fmla="*/ 7 w 14"/>
                <a:gd name="T11" fmla="*/ 0 h 15"/>
                <a:gd name="T12" fmla="*/ 7 w 14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1" y="15"/>
                    <a:pt x="14" y="12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B669B27F-CBD9-400E-B462-16772379C3FE}"/>
              </a:ext>
            </a:extLst>
          </p:cNvPr>
          <p:cNvSpPr/>
          <p:nvPr/>
        </p:nvSpPr>
        <p:spPr>
          <a:xfrm>
            <a:off x="699395" y="1206538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CDC09E7-36AA-4AAF-9D10-722A0705686B}"/>
              </a:ext>
            </a:extLst>
          </p:cNvPr>
          <p:cNvSpPr/>
          <p:nvPr/>
        </p:nvSpPr>
        <p:spPr>
          <a:xfrm>
            <a:off x="3794739" y="1206538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184CD0-1628-47F5-8F68-9407110A8CFF}"/>
              </a:ext>
            </a:extLst>
          </p:cNvPr>
          <p:cNvSpPr/>
          <p:nvPr/>
        </p:nvSpPr>
        <p:spPr>
          <a:xfrm>
            <a:off x="6834577" y="1206538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D2DECC1-8486-43A3-BB2F-ACA101457531}"/>
              </a:ext>
            </a:extLst>
          </p:cNvPr>
          <p:cNvSpPr/>
          <p:nvPr/>
        </p:nvSpPr>
        <p:spPr>
          <a:xfrm>
            <a:off x="9850164" y="1206538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2738C69-EEF6-43A7-9890-B2A948CB2F2B}"/>
              </a:ext>
            </a:extLst>
          </p:cNvPr>
          <p:cNvGrpSpPr/>
          <p:nvPr/>
        </p:nvGrpSpPr>
        <p:grpSpPr>
          <a:xfrm>
            <a:off x="1123111" y="4360106"/>
            <a:ext cx="9951453" cy="1804520"/>
            <a:chOff x="1111236" y="4419481"/>
            <a:chExt cx="9951453" cy="180452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390D284-50BA-428A-A74F-3785A2A69BD8}"/>
                </a:ext>
              </a:extLst>
            </p:cNvPr>
            <p:cNvGrpSpPr/>
            <p:nvPr/>
          </p:nvGrpSpPr>
          <p:grpSpPr>
            <a:xfrm>
              <a:off x="1600728" y="4636011"/>
              <a:ext cx="1693692" cy="963857"/>
              <a:chOff x="10240825" y="1232521"/>
              <a:chExt cx="677863" cy="385763"/>
            </a:xfrm>
            <a:solidFill>
              <a:schemeClr val="tx1"/>
            </a:solidFill>
          </p:grpSpPr>
          <p:sp>
            <p:nvSpPr>
              <p:cNvPr id="81" name="Freeform 151">
                <a:extLst>
                  <a:ext uri="{FF2B5EF4-FFF2-40B4-BE49-F238E27FC236}">
                    <a16:creationId xmlns:a16="http://schemas.microsoft.com/office/drawing/2014/main" id="{EB5B058F-1D56-4047-AB99-32FC3FA67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413" y="1232521"/>
                <a:ext cx="420688" cy="385763"/>
              </a:xfrm>
              <a:custGeom>
                <a:avLst/>
                <a:gdLst>
                  <a:gd name="T0" fmla="*/ 113 w 174"/>
                  <a:gd name="T1" fmla="*/ 96 h 160"/>
                  <a:gd name="T2" fmla="*/ 108 w 174"/>
                  <a:gd name="T3" fmla="*/ 91 h 160"/>
                  <a:gd name="T4" fmla="*/ 110 w 174"/>
                  <a:gd name="T5" fmla="*/ 87 h 160"/>
                  <a:gd name="T6" fmla="*/ 125 w 174"/>
                  <a:gd name="T7" fmla="*/ 45 h 160"/>
                  <a:gd name="T8" fmla="*/ 87 w 174"/>
                  <a:gd name="T9" fmla="*/ 0 h 160"/>
                  <a:gd name="T10" fmla="*/ 49 w 174"/>
                  <a:gd name="T11" fmla="*/ 45 h 160"/>
                  <a:gd name="T12" fmla="*/ 63 w 174"/>
                  <a:gd name="T13" fmla="*/ 87 h 160"/>
                  <a:gd name="T14" fmla="*/ 65 w 174"/>
                  <a:gd name="T15" fmla="*/ 91 h 160"/>
                  <a:gd name="T16" fmla="*/ 65 w 174"/>
                  <a:gd name="T17" fmla="*/ 91 h 160"/>
                  <a:gd name="T18" fmla="*/ 61 w 174"/>
                  <a:gd name="T19" fmla="*/ 96 h 160"/>
                  <a:gd name="T20" fmla="*/ 0 w 174"/>
                  <a:gd name="T21" fmla="*/ 144 h 160"/>
                  <a:gd name="T22" fmla="*/ 0 w 174"/>
                  <a:gd name="T23" fmla="*/ 155 h 160"/>
                  <a:gd name="T24" fmla="*/ 5 w 174"/>
                  <a:gd name="T25" fmla="*/ 160 h 160"/>
                  <a:gd name="T26" fmla="*/ 169 w 174"/>
                  <a:gd name="T27" fmla="*/ 160 h 160"/>
                  <a:gd name="T28" fmla="*/ 174 w 174"/>
                  <a:gd name="T29" fmla="*/ 155 h 160"/>
                  <a:gd name="T30" fmla="*/ 174 w 174"/>
                  <a:gd name="T31" fmla="*/ 144 h 160"/>
                  <a:gd name="T32" fmla="*/ 113 w 174"/>
                  <a:gd name="T33" fmla="*/ 9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4" h="160">
                    <a:moveTo>
                      <a:pt x="113" y="96"/>
                    </a:moveTo>
                    <a:cubicBezTo>
                      <a:pt x="110" y="95"/>
                      <a:pt x="108" y="93"/>
                      <a:pt x="108" y="91"/>
                    </a:cubicBezTo>
                    <a:cubicBezTo>
                      <a:pt x="108" y="89"/>
                      <a:pt x="109" y="88"/>
                      <a:pt x="110" y="87"/>
                    </a:cubicBezTo>
                    <a:cubicBezTo>
                      <a:pt x="122" y="78"/>
                      <a:pt x="125" y="63"/>
                      <a:pt x="125" y="45"/>
                    </a:cubicBezTo>
                    <a:cubicBezTo>
                      <a:pt x="125" y="19"/>
                      <a:pt x="108" y="0"/>
                      <a:pt x="87" y="0"/>
                    </a:cubicBezTo>
                    <a:cubicBezTo>
                      <a:pt x="66" y="0"/>
                      <a:pt x="49" y="19"/>
                      <a:pt x="49" y="45"/>
                    </a:cubicBezTo>
                    <a:cubicBezTo>
                      <a:pt x="49" y="63"/>
                      <a:pt x="52" y="78"/>
                      <a:pt x="63" y="87"/>
                    </a:cubicBezTo>
                    <a:cubicBezTo>
                      <a:pt x="64" y="88"/>
                      <a:pt x="65" y="89"/>
                      <a:pt x="65" y="91"/>
                    </a:cubicBezTo>
                    <a:cubicBezTo>
                      <a:pt x="65" y="91"/>
                      <a:pt x="65" y="91"/>
                      <a:pt x="65" y="91"/>
                    </a:cubicBezTo>
                    <a:cubicBezTo>
                      <a:pt x="65" y="93"/>
                      <a:pt x="63" y="95"/>
                      <a:pt x="61" y="96"/>
                    </a:cubicBezTo>
                    <a:cubicBezTo>
                      <a:pt x="25" y="102"/>
                      <a:pt x="0" y="121"/>
                      <a:pt x="0" y="144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58"/>
                      <a:pt x="2" y="160"/>
                      <a:pt x="5" y="160"/>
                    </a:cubicBezTo>
                    <a:cubicBezTo>
                      <a:pt x="169" y="160"/>
                      <a:pt x="169" y="160"/>
                      <a:pt x="169" y="160"/>
                    </a:cubicBezTo>
                    <a:cubicBezTo>
                      <a:pt x="171" y="160"/>
                      <a:pt x="174" y="158"/>
                      <a:pt x="174" y="155"/>
                    </a:cubicBezTo>
                    <a:cubicBezTo>
                      <a:pt x="174" y="144"/>
                      <a:pt x="174" y="144"/>
                      <a:pt x="174" y="144"/>
                    </a:cubicBezTo>
                    <a:cubicBezTo>
                      <a:pt x="174" y="121"/>
                      <a:pt x="148" y="102"/>
                      <a:pt x="113" y="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82" name="Freeform 152">
                <a:extLst>
                  <a:ext uri="{FF2B5EF4-FFF2-40B4-BE49-F238E27FC236}">
                    <a16:creationId xmlns:a16="http://schemas.microsoft.com/office/drawing/2014/main" id="{7AB24711-3100-40F7-AB00-4A199A6A5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0825" y="1281733"/>
                <a:ext cx="220663" cy="285750"/>
              </a:xfrm>
              <a:custGeom>
                <a:avLst/>
                <a:gdLst>
                  <a:gd name="T0" fmla="*/ 83 w 91"/>
                  <a:gd name="T1" fmla="*/ 76 h 118"/>
                  <a:gd name="T2" fmla="*/ 83 w 91"/>
                  <a:gd name="T3" fmla="*/ 71 h 118"/>
                  <a:gd name="T4" fmla="*/ 82 w 91"/>
                  <a:gd name="T5" fmla="*/ 71 h 118"/>
                  <a:gd name="T6" fmla="*/ 79 w 91"/>
                  <a:gd name="T7" fmla="*/ 67 h 118"/>
                  <a:gd name="T8" fmla="*/ 81 w 91"/>
                  <a:gd name="T9" fmla="*/ 64 h 118"/>
                  <a:gd name="T10" fmla="*/ 91 w 91"/>
                  <a:gd name="T11" fmla="*/ 33 h 118"/>
                  <a:gd name="T12" fmla="*/ 63 w 91"/>
                  <a:gd name="T13" fmla="*/ 0 h 118"/>
                  <a:gd name="T14" fmla="*/ 36 w 91"/>
                  <a:gd name="T15" fmla="*/ 33 h 118"/>
                  <a:gd name="T16" fmla="*/ 46 w 91"/>
                  <a:gd name="T17" fmla="*/ 64 h 118"/>
                  <a:gd name="T18" fmla="*/ 48 w 91"/>
                  <a:gd name="T19" fmla="*/ 67 h 118"/>
                  <a:gd name="T20" fmla="*/ 48 w 91"/>
                  <a:gd name="T21" fmla="*/ 67 h 118"/>
                  <a:gd name="T22" fmla="*/ 45 w 91"/>
                  <a:gd name="T23" fmla="*/ 71 h 118"/>
                  <a:gd name="T24" fmla="*/ 0 w 91"/>
                  <a:gd name="T25" fmla="*/ 106 h 118"/>
                  <a:gd name="T26" fmla="*/ 0 w 91"/>
                  <a:gd name="T27" fmla="*/ 115 h 118"/>
                  <a:gd name="T28" fmla="*/ 3 w 91"/>
                  <a:gd name="T29" fmla="*/ 118 h 118"/>
                  <a:gd name="T30" fmla="*/ 43 w 91"/>
                  <a:gd name="T31" fmla="*/ 118 h 118"/>
                  <a:gd name="T32" fmla="*/ 46 w 91"/>
                  <a:gd name="T33" fmla="*/ 115 h 118"/>
                  <a:gd name="T34" fmla="*/ 83 w 91"/>
                  <a:gd name="T35" fmla="*/ 7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8">
                    <a:moveTo>
                      <a:pt x="83" y="76"/>
                    </a:moveTo>
                    <a:cubicBezTo>
                      <a:pt x="86" y="75"/>
                      <a:pt x="85" y="71"/>
                      <a:pt x="83" y="71"/>
                    </a:cubicBezTo>
                    <a:cubicBezTo>
                      <a:pt x="82" y="71"/>
                      <a:pt x="82" y="71"/>
                      <a:pt x="82" y="71"/>
                    </a:cubicBezTo>
                    <a:cubicBezTo>
                      <a:pt x="81" y="70"/>
                      <a:pt x="79" y="69"/>
                      <a:pt x="79" y="67"/>
                    </a:cubicBezTo>
                    <a:cubicBezTo>
                      <a:pt x="79" y="66"/>
                      <a:pt x="80" y="65"/>
                      <a:pt x="81" y="64"/>
                    </a:cubicBezTo>
                    <a:cubicBezTo>
                      <a:pt x="89" y="58"/>
                      <a:pt x="91" y="46"/>
                      <a:pt x="91" y="33"/>
                    </a:cubicBezTo>
                    <a:cubicBezTo>
                      <a:pt x="91" y="14"/>
                      <a:pt x="79" y="0"/>
                      <a:pt x="63" y="0"/>
                    </a:cubicBezTo>
                    <a:cubicBezTo>
                      <a:pt x="48" y="0"/>
                      <a:pt x="36" y="14"/>
                      <a:pt x="36" y="33"/>
                    </a:cubicBezTo>
                    <a:cubicBezTo>
                      <a:pt x="36" y="46"/>
                      <a:pt x="38" y="58"/>
                      <a:pt x="46" y="64"/>
                    </a:cubicBezTo>
                    <a:cubicBezTo>
                      <a:pt x="47" y="65"/>
                      <a:pt x="48" y="66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9"/>
                      <a:pt x="46" y="70"/>
                      <a:pt x="45" y="71"/>
                    </a:cubicBezTo>
                    <a:cubicBezTo>
                      <a:pt x="19" y="75"/>
                      <a:pt x="0" y="89"/>
                      <a:pt x="0" y="106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6"/>
                      <a:pt x="1" y="118"/>
                      <a:pt x="3" y="118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44" y="118"/>
                      <a:pt x="46" y="117"/>
                      <a:pt x="46" y="115"/>
                    </a:cubicBezTo>
                    <a:cubicBezTo>
                      <a:pt x="49" y="99"/>
                      <a:pt x="63" y="85"/>
                      <a:pt x="8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83" name="Freeform 153">
                <a:extLst>
                  <a:ext uri="{FF2B5EF4-FFF2-40B4-BE49-F238E27FC236}">
                    <a16:creationId xmlns:a16="http://schemas.microsoft.com/office/drawing/2014/main" id="{425436CF-3E7D-49C4-80FF-53ED848BA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94850" y="1281733"/>
                <a:ext cx="223838" cy="285750"/>
              </a:xfrm>
              <a:custGeom>
                <a:avLst/>
                <a:gdLst>
                  <a:gd name="T0" fmla="*/ 47 w 92"/>
                  <a:gd name="T1" fmla="*/ 71 h 118"/>
                  <a:gd name="T2" fmla="*/ 44 w 92"/>
                  <a:gd name="T3" fmla="*/ 67 h 118"/>
                  <a:gd name="T4" fmla="*/ 45 w 92"/>
                  <a:gd name="T5" fmla="*/ 64 h 118"/>
                  <a:gd name="T6" fmla="*/ 56 w 92"/>
                  <a:gd name="T7" fmla="*/ 33 h 118"/>
                  <a:gd name="T8" fmla="*/ 28 w 92"/>
                  <a:gd name="T9" fmla="*/ 0 h 118"/>
                  <a:gd name="T10" fmla="*/ 0 w 92"/>
                  <a:gd name="T11" fmla="*/ 33 h 118"/>
                  <a:gd name="T12" fmla="*/ 11 w 92"/>
                  <a:gd name="T13" fmla="*/ 64 h 118"/>
                  <a:gd name="T14" fmla="*/ 12 w 92"/>
                  <a:gd name="T15" fmla="*/ 67 h 118"/>
                  <a:gd name="T16" fmla="*/ 12 w 92"/>
                  <a:gd name="T17" fmla="*/ 67 h 118"/>
                  <a:gd name="T18" fmla="*/ 9 w 92"/>
                  <a:gd name="T19" fmla="*/ 71 h 118"/>
                  <a:gd name="T20" fmla="*/ 9 w 92"/>
                  <a:gd name="T21" fmla="*/ 71 h 118"/>
                  <a:gd name="T22" fmla="*/ 8 w 92"/>
                  <a:gd name="T23" fmla="*/ 76 h 118"/>
                  <a:gd name="T24" fmla="*/ 45 w 92"/>
                  <a:gd name="T25" fmla="*/ 115 h 118"/>
                  <a:gd name="T26" fmla="*/ 48 w 92"/>
                  <a:gd name="T27" fmla="*/ 118 h 118"/>
                  <a:gd name="T28" fmla="*/ 89 w 92"/>
                  <a:gd name="T29" fmla="*/ 118 h 118"/>
                  <a:gd name="T30" fmla="*/ 92 w 92"/>
                  <a:gd name="T31" fmla="*/ 115 h 118"/>
                  <a:gd name="T32" fmla="*/ 92 w 92"/>
                  <a:gd name="T33" fmla="*/ 106 h 118"/>
                  <a:gd name="T34" fmla="*/ 47 w 92"/>
                  <a:gd name="T35" fmla="*/ 7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" h="118">
                    <a:moveTo>
                      <a:pt x="47" y="71"/>
                    </a:moveTo>
                    <a:cubicBezTo>
                      <a:pt x="45" y="70"/>
                      <a:pt x="44" y="69"/>
                      <a:pt x="44" y="67"/>
                    </a:cubicBezTo>
                    <a:cubicBezTo>
                      <a:pt x="44" y="66"/>
                      <a:pt x="44" y="65"/>
                      <a:pt x="45" y="64"/>
                    </a:cubicBezTo>
                    <a:cubicBezTo>
                      <a:pt x="53" y="58"/>
                      <a:pt x="56" y="46"/>
                      <a:pt x="56" y="33"/>
                    </a:cubicBezTo>
                    <a:cubicBezTo>
                      <a:pt x="56" y="14"/>
                      <a:pt x="43" y="0"/>
                      <a:pt x="28" y="0"/>
                    </a:cubicBezTo>
                    <a:cubicBezTo>
                      <a:pt x="13" y="0"/>
                      <a:pt x="0" y="14"/>
                      <a:pt x="0" y="33"/>
                    </a:cubicBezTo>
                    <a:cubicBezTo>
                      <a:pt x="0" y="46"/>
                      <a:pt x="2" y="58"/>
                      <a:pt x="11" y="64"/>
                    </a:cubicBezTo>
                    <a:cubicBezTo>
                      <a:pt x="12" y="65"/>
                      <a:pt x="12" y="66"/>
                      <a:pt x="12" y="67"/>
                    </a:cubicBezTo>
                    <a:cubicBezTo>
                      <a:pt x="12" y="67"/>
                      <a:pt x="12" y="67"/>
                      <a:pt x="12" y="67"/>
                    </a:cubicBezTo>
                    <a:cubicBezTo>
                      <a:pt x="12" y="69"/>
                      <a:pt x="11" y="70"/>
                      <a:pt x="9" y="71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6" y="71"/>
                      <a:pt x="5" y="75"/>
                      <a:pt x="8" y="76"/>
                    </a:cubicBezTo>
                    <a:cubicBezTo>
                      <a:pt x="28" y="85"/>
                      <a:pt x="42" y="99"/>
                      <a:pt x="45" y="115"/>
                    </a:cubicBezTo>
                    <a:cubicBezTo>
                      <a:pt x="46" y="117"/>
                      <a:pt x="47" y="118"/>
                      <a:pt x="48" y="118"/>
                    </a:cubicBezTo>
                    <a:cubicBezTo>
                      <a:pt x="89" y="118"/>
                      <a:pt x="89" y="118"/>
                      <a:pt x="89" y="118"/>
                    </a:cubicBezTo>
                    <a:cubicBezTo>
                      <a:pt x="90" y="118"/>
                      <a:pt x="92" y="116"/>
                      <a:pt x="92" y="115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2" y="89"/>
                      <a:pt x="73" y="75"/>
                      <a:pt x="47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63E2790-1D22-4E83-AA2E-E508037B4ABA}"/>
                </a:ext>
              </a:extLst>
            </p:cNvPr>
            <p:cNvGrpSpPr/>
            <p:nvPr/>
          </p:nvGrpSpPr>
          <p:grpSpPr>
            <a:xfrm>
              <a:off x="9470213" y="4823584"/>
              <a:ext cx="471900" cy="471900"/>
              <a:chOff x="1790563" y="129208"/>
              <a:chExt cx="676275" cy="676275"/>
            </a:xfrm>
            <a:solidFill>
              <a:schemeClr val="tx1"/>
            </a:solidFill>
          </p:grpSpPr>
          <p:sp>
            <p:nvSpPr>
              <p:cNvPr id="79" name="Freeform 8">
                <a:extLst>
                  <a:ext uri="{FF2B5EF4-FFF2-40B4-BE49-F238E27FC236}">
                    <a16:creationId xmlns:a16="http://schemas.microsoft.com/office/drawing/2014/main" id="{D81AB978-814F-438B-BE12-F5770EB5AC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90563" y="129208"/>
                <a:ext cx="676275" cy="676275"/>
              </a:xfrm>
              <a:custGeom>
                <a:avLst/>
                <a:gdLst>
                  <a:gd name="T0" fmla="*/ 255 w 280"/>
                  <a:gd name="T1" fmla="*/ 110 h 280"/>
                  <a:gd name="T2" fmla="*/ 240 w 280"/>
                  <a:gd name="T3" fmla="*/ 94 h 280"/>
                  <a:gd name="T4" fmla="*/ 252 w 280"/>
                  <a:gd name="T5" fmla="*/ 71 h 280"/>
                  <a:gd name="T6" fmla="*/ 227 w 280"/>
                  <a:gd name="T7" fmla="*/ 28 h 280"/>
                  <a:gd name="T8" fmla="*/ 200 w 280"/>
                  <a:gd name="T9" fmla="*/ 38 h 280"/>
                  <a:gd name="T10" fmla="*/ 178 w 280"/>
                  <a:gd name="T11" fmla="*/ 37 h 280"/>
                  <a:gd name="T12" fmla="*/ 170 w 280"/>
                  <a:gd name="T13" fmla="*/ 12 h 280"/>
                  <a:gd name="T14" fmla="*/ 122 w 280"/>
                  <a:gd name="T15" fmla="*/ 0 h 280"/>
                  <a:gd name="T16" fmla="*/ 110 w 280"/>
                  <a:gd name="T17" fmla="*/ 25 h 280"/>
                  <a:gd name="T18" fmla="*/ 94 w 280"/>
                  <a:gd name="T19" fmla="*/ 40 h 280"/>
                  <a:gd name="T20" fmla="*/ 71 w 280"/>
                  <a:gd name="T21" fmla="*/ 28 h 280"/>
                  <a:gd name="T22" fmla="*/ 29 w 280"/>
                  <a:gd name="T23" fmla="*/ 54 h 280"/>
                  <a:gd name="T24" fmla="*/ 38 w 280"/>
                  <a:gd name="T25" fmla="*/ 80 h 280"/>
                  <a:gd name="T26" fmla="*/ 37 w 280"/>
                  <a:gd name="T27" fmla="*/ 102 h 280"/>
                  <a:gd name="T28" fmla="*/ 12 w 280"/>
                  <a:gd name="T29" fmla="*/ 110 h 280"/>
                  <a:gd name="T30" fmla="*/ 0 w 280"/>
                  <a:gd name="T31" fmla="*/ 158 h 280"/>
                  <a:gd name="T32" fmla="*/ 26 w 280"/>
                  <a:gd name="T33" fmla="*/ 170 h 280"/>
                  <a:gd name="T34" fmla="*/ 41 w 280"/>
                  <a:gd name="T35" fmla="*/ 186 h 280"/>
                  <a:gd name="T36" fmla="*/ 29 w 280"/>
                  <a:gd name="T37" fmla="*/ 209 h 280"/>
                  <a:gd name="T38" fmla="*/ 54 w 280"/>
                  <a:gd name="T39" fmla="*/ 252 h 280"/>
                  <a:gd name="T40" fmla="*/ 81 w 280"/>
                  <a:gd name="T41" fmla="*/ 242 h 280"/>
                  <a:gd name="T42" fmla="*/ 102 w 280"/>
                  <a:gd name="T43" fmla="*/ 243 h 280"/>
                  <a:gd name="T44" fmla="*/ 110 w 280"/>
                  <a:gd name="T45" fmla="*/ 268 h 280"/>
                  <a:gd name="T46" fmla="*/ 158 w 280"/>
                  <a:gd name="T47" fmla="*/ 280 h 280"/>
                  <a:gd name="T48" fmla="*/ 170 w 280"/>
                  <a:gd name="T49" fmla="*/ 255 h 280"/>
                  <a:gd name="T50" fmla="*/ 187 w 280"/>
                  <a:gd name="T51" fmla="*/ 240 h 280"/>
                  <a:gd name="T52" fmla="*/ 210 w 280"/>
                  <a:gd name="T53" fmla="*/ 252 h 280"/>
                  <a:gd name="T54" fmla="*/ 252 w 280"/>
                  <a:gd name="T55" fmla="*/ 226 h 280"/>
                  <a:gd name="T56" fmla="*/ 243 w 280"/>
                  <a:gd name="T57" fmla="*/ 200 h 280"/>
                  <a:gd name="T58" fmla="*/ 244 w 280"/>
                  <a:gd name="T59" fmla="*/ 178 h 280"/>
                  <a:gd name="T60" fmla="*/ 268 w 280"/>
                  <a:gd name="T61" fmla="*/ 170 h 280"/>
                  <a:gd name="T62" fmla="*/ 280 w 280"/>
                  <a:gd name="T63" fmla="*/ 122 h 280"/>
                  <a:gd name="T64" fmla="*/ 140 w 280"/>
                  <a:gd name="T65" fmla="*/ 200 h 280"/>
                  <a:gd name="T66" fmla="*/ 140 w 280"/>
                  <a:gd name="T67" fmla="*/ 80 h 280"/>
                  <a:gd name="T68" fmla="*/ 140 w 280"/>
                  <a:gd name="T69" fmla="*/ 20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68" y="110"/>
                    </a:moveTo>
                    <a:cubicBezTo>
                      <a:pt x="255" y="110"/>
                      <a:pt x="255" y="110"/>
                      <a:pt x="255" y="110"/>
                    </a:cubicBezTo>
                    <a:cubicBezTo>
                      <a:pt x="250" y="110"/>
                      <a:pt x="245" y="107"/>
                      <a:pt x="244" y="102"/>
                    </a:cubicBezTo>
                    <a:cubicBezTo>
                      <a:pt x="243" y="99"/>
                      <a:pt x="241" y="97"/>
                      <a:pt x="240" y="94"/>
                    </a:cubicBezTo>
                    <a:cubicBezTo>
                      <a:pt x="238" y="89"/>
                      <a:pt x="239" y="84"/>
                      <a:pt x="243" y="80"/>
                    </a:cubicBezTo>
                    <a:cubicBezTo>
                      <a:pt x="252" y="71"/>
                      <a:pt x="252" y="71"/>
                      <a:pt x="252" y="71"/>
                    </a:cubicBezTo>
                    <a:cubicBezTo>
                      <a:pt x="257" y="66"/>
                      <a:pt x="257" y="58"/>
                      <a:pt x="252" y="54"/>
                    </a:cubicBezTo>
                    <a:cubicBezTo>
                      <a:pt x="227" y="28"/>
                      <a:pt x="227" y="28"/>
                      <a:pt x="227" y="28"/>
                    </a:cubicBezTo>
                    <a:cubicBezTo>
                      <a:pt x="222" y="24"/>
                      <a:pt x="214" y="24"/>
                      <a:pt x="210" y="28"/>
                    </a:cubicBezTo>
                    <a:cubicBezTo>
                      <a:pt x="200" y="38"/>
                      <a:pt x="200" y="38"/>
                      <a:pt x="200" y="38"/>
                    </a:cubicBezTo>
                    <a:cubicBezTo>
                      <a:pt x="197" y="41"/>
                      <a:pt x="191" y="42"/>
                      <a:pt x="187" y="40"/>
                    </a:cubicBezTo>
                    <a:cubicBezTo>
                      <a:pt x="184" y="39"/>
                      <a:pt x="181" y="38"/>
                      <a:pt x="178" y="37"/>
                    </a:cubicBezTo>
                    <a:cubicBezTo>
                      <a:pt x="174" y="35"/>
                      <a:pt x="170" y="31"/>
                      <a:pt x="170" y="25"/>
                    </a:cubicBezTo>
                    <a:cubicBezTo>
                      <a:pt x="170" y="12"/>
                      <a:pt x="170" y="12"/>
                      <a:pt x="170" y="12"/>
                    </a:cubicBezTo>
                    <a:cubicBezTo>
                      <a:pt x="170" y="5"/>
                      <a:pt x="165" y="0"/>
                      <a:pt x="158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16" y="0"/>
                      <a:pt x="110" y="5"/>
                      <a:pt x="110" y="12"/>
                    </a:cubicBezTo>
                    <a:cubicBezTo>
                      <a:pt x="110" y="25"/>
                      <a:pt x="110" y="25"/>
                      <a:pt x="110" y="25"/>
                    </a:cubicBezTo>
                    <a:cubicBezTo>
                      <a:pt x="110" y="31"/>
                      <a:pt x="107" y="35"/>
                      <a:pt x="102" y="37"/>
                    </a:cubicBezTo>
                    <a:cubicBezTo>
                      <a:pt x="100" y="38"/>
                      <a:pt x="97" y="39"/>
                      <a:pt x="94" y="40"/>
                    </a:cubicBezTo>
                    <a:cubicBezTo>
                      <a:pt x="90" y="42"/>
                      <a:pt x="84" y="41"/>
                      <a:pt x="81" y="38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66" y="24"/>
                      <a:pt x="59" y="24"/>
                      <a:pt x="54" y="28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24" y="58"/>
                      <a:pt x="24" y="66"/>
                      <a:pt x="29" y="71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2" y="84"/>
                      <a:pt x="43" y="89"/>
                      <a:pt x="41" y="94"/>
                    </a:cubicBezTo>
                    <a:cubicBezTo>
                      <a:pt x="39" y="97"/>
                      <a:pt x="38" y="99"/>
                      <a:pt x="37" y="102"/>
                    </a:cubicBezTo>
                    <a:cubicBezTo>
                      <a:pt x="35" y="107"/>
                      <a:pt x="31" y="110"/>
                      <a:pt x="26" y="110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6" y="110"/>
                      <a:pt x="0" y="115"/>
                      <a:pt x="0" y="122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5"/>
                      <a:pt x="6" y="170"/>
                      <a:pt x="12" y="170"/>
                    </a:cubicBezTo>
                    <a:cubicBezTo>
                      <a:pt x="26" y="170"/>
                      <a:pt x="26" y="170"/>
                      <a:pt x="26" y="170"/>
                    </a:cubicBezTo>
                    <a:cubicBezTo>
                      <a:pt x="31" y="170"/>
                      <a:pt x="35" y="173"/>
                      <a:pt x="37" y="178"/>
                    </a:cubicBezTo>
                    <a:cubicBezTo>
                      <a:pt x="38" y="181"/>
                      <a:pt x="39" y="183"/>
                      <a:pt x="41" y="186"/>
                    </a:cubicBezTo>
                    <a:cubicBezTo>
                      <a:pt x="43" y="191"/>
                      <a:pt x="42" y="196"/>
                      <a:pt x="38" y="200"/>
                    </a:cubicBezTo>
                    <a:cubicBezTo>
                      <a:pt x="29" y="209"/>
                      <a:pt x="29" y="209"/>
                      <a:pt x="29" y="209"/>
                    </a:cubicBezTo>
                    <a:cubicBezTo>
                      <a:pt x="24" y="214"/>
                      <a:pt x="24" y="222"/>
                      <a:pt x="29" y="226"/>
                    </a:cubicBezTo>
                    <a:cubicBezTo>
                      <a:pt x="54" y="252"/>
                      <a:pt x="54" y="252"/>
                      <a:pt x="54" y="252"/>
                    </a:cubicBezTo>
                    <a:cubicBezTo>
                      <a:pt x="59" y="256"/>
                      <a:pt x="66" y="256"/>
                      <a:pt x="71" y="252"/>
                    </a:cubicBezTo>
                    <a:cubicBezTo>
                      <a:pt x="81" y="242"/>
                      <a:pt x="81" y="242"/>
                      <a:pt x="81" y="242"/>
                    </a:cubicBezTo>
                    <a:cubicBezTo>
                      <a:pt x="84" y="239"/>
                      <a:pt x="90" y="238"/>
                      <a:pt x="94" y="240"/>
                    </a:cubicBezTo>
                    <a:cubicBezTo>
                      <a:pt x="97" y="241"/>
                      <a:pt x="100" y="242"/>
                      <a:pt x="102" y="243"/>
                    </a:cubicBezTo>
                    <a:cubicBezTo>
                      <a:pt x="107" y="245"/>
                      <a:pt x="110" y="249"/>
                      <a:pt x="110" y="255"/>
                    </a:cubicBezTo>
                    <a:cubicBezTo>
                      <a:pt x="110" y="268"/>
                      <a:pt x="110" y="268"/>
                      <a:pt x="110" y="268"/>
                    </a:cubicBezTo>
                    <a:cubicBezTo>
                      <a:pt x="110" y="275"/>
                      <a:pt x="116" y="280"/>
                      <a:pt x="122" y="280"/>
                    </a:cubicBezTo>
                    <a:cubicBezTo>
                      <a:pt x="158" y="280"/>
                      <a:pt x="158" y="280"/>
                      <a:pt x="158" y="280"/>
                    </a:cubicBezTo>
                    <a:cubicBezTo>
                      <a:pt x="165" y="280"/>
                      <a:pt x="170" y="275"/>
                      <a:pt x="170" y="268"/>
                    </a:cubicBezTo>
                    <a:cubicBezTo>
                      <a:pt x="170" y="255"/>
                      <a:pt x="170" y="255"/>
                      <a:pt x="170" y="255"/>
                    </a:cubicBezTo>
                    <a:cubicBezTo>
                      <a:pt x="170" y="249"/>
                      <a:pt x="174" y="245"/>
                      <a:pt x="178" y="243"/>
                    </a:cubicBezTo>
                    <a:cubicBezTo>
                      <a:pt x="181" y="242"/>
                      <a:pt x="184" y="241"/>
                      <a:pt x="187" y="240"/>
                    </a:cubicBezTo>
                    <a:cubicBezTo>
                      <a:pt x="191" y="238"/>
                      <a:pt x="197" y="239"/>
                      <a:pt x="200" y="242"/>
                    </a:cubicBezTo>
                    <a:cubicBezTo>
                      <a:pt x="210" y="252"/>
                      <a:pt x="210" y="252"/>
                      <a:pt x="210" y="252"/>
                    </a:cubicBezTo>
                    <a:cubicBezTo>
                      <a:pt x="214" y="256"/>
                      <a:pt x="222" y="256"/>
                      <a:pt x="227" y="252"/>
                    </a:cubicBezTo>
                    <a:cubicBezTo>
                      <a:pt x="252" y="226"/>
                      <a:pt x="252" y="226"/>
                      <a:pt x="252" y="226"/>
                    </a:cubicBezTo>
                    <a:cubicBezTo>
                      <a:pt x="257" y="222"/>
                      <a:pt x="257" y="214"/>
                      <a:pt x="252" y="209"/>
                    </a:cubicBezTo>
                    <a:cubicBezTo>
                      <a:pt x="243" y="200"/>
                      <a:pt x="243" y="200"/>
                      <a:pt x="243" y="200"/>
                    </a:cubicBezTo>
                    <a:cubicBezTo>
                      <a:pt x="239" y="196"/>
                      <a:pt x="238" y="191"/>
                      <a:pt x="240" y="186"/>
                    </a:cubicBezTo>
                    <a:cubicBezTo>
                      <a:pt x="241" y="183"/>
                      <a:pt x="243" y="181"/>
                      <a:pt x="244" y="178"/>
                    </a:cubicBezTo>
                    <a:cubicBezTo>
                      <a:pt x="245" y="173"/>
                      <a:pt x="250" y="170"/>
                      <a:pt x="255" y="170"/>
                    </a:cubicBezTo>
                    <a:cubicBezTo>
                      <a:pt x="268" y="170"/>
                      <a:pt x="268" y="170"/>
                      <a:pt x="268" y="170"/>
                    </a:cubicBezTo>
                    <a:cubicBezTo>
                      <a:pt x="275" y="170"/>
                      <a:pt x="280" y="165"/>
                      <a:pt x="280" y="158"/>
                    </a:cubicBezTo>
                    <a:cubicBezTo>
                      <a:pt x="280" y="122"/>
                      <a:pt x="280" y="122"/>
                      <a:pt x="280" y="122"/>
                    </a:cubicBezTo>
                    <a:cubicBezTo>
                      <a:pt x="280" y="115"/>
                      <a:pt x="275" y="110"/>
                      <a:pt x="268" y="110"/>
                    </a:cubicBezTo>
                    <a:close/>
                    <a:moveTo>
                      <a:pt x="140" y="200"/>
                    </a:moveTo>
                    <a:cubicBezTo>
                      <a:pt x="107" y="200"/>
                      <a:pt x="80" y="173"/>
                      <a:pt x="80" y="140"/>
                    </a:cubicBezTo>
                    <a:cubicBezTo>
                      <a:pt x="80" y="107"/>
                      <a:pt x="107" y="80"/>
                      <a:pt x="140" y="80"/>
                    </a:cubicBezTo>
                    <a:cubicBezTo>
                      <a:pt x="174" y="80"/>
                      <a:pt x="200" y="107"/>
                      <a:pt x="200" y="140"/>
                    </a:cubicBezTo>
                    <a:cubicBezTo>
                      <a:pt x="200" y="173"/>
                      <a:pt x="174" y="200"/>
                      <a:pt x="140" y="2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80" name="Oval 9">
                <a:extLst>
                  <a:ext uri="{FF2B5EF4-FFF2-40B4-BE49-F238E27FC236}">
                    <a16:creationId xmlns:a16="http://schemas.microsoft.com/office/drawing/2014/main" id="{6D936536-BCA7-46A3-B8D8-05CEBDB6A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5675" y="394321"/>
                <a:ext cx="146050" cy="1460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DD01227-DAEA-436F-AD69-702E09DDBAAE}"/>
                </a:ext>
              </a:extLst>
            </p:cNvPr>
            <p:cNvSpPr txBox="1"/>
            <p:nvPr/>
          </p:nvSpPr>
          <p:spPr>
            <a:xfrm>
              <a:off x="1375068" y="5711389"/>
              <a:ext cx="21450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cs typeface="Arial" panose="020B0604020202020204" pitchFamily="34" charset="0"/>
                </a:rPr>
                <a:t>Human engineers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1F0B3B4-4F09-42EE-B969-0230CCD4D6E8}"/>
                </a:ext>
              </a:extLst>
            </p:cNvPr>
            <p:cNvSpPr txBox="1"/>
            <p:nvPr/>
          </p:nvSpPr>
          <p:spPr>
            <a:xfrm>
              <a:off x="8633654" y="5711389"/>
              <a:ext cx="21450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cs typeface="Arial" panose="020B0604020202020204" pitchFamily="34" charset="0"/>
                </a:rPr>
                <a:t>Automation</a:t>
              </a:r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63C990EC-C011-4861-977A-5877E2837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54916" y="4650621"/>
              <a:ext cx="1303328" cy="949247"/>
            </a:xfrm>
            <a:custGeom>
              <a:avLst/>
              <a:gdLst>
                <a:gd name="T0" fmla="*/ 266 w 280"/>
                <a:gd name="T1" fmla="*/ 0 h 225"/>
                <a:gd name="T2" fmla="*/ 14 w 280"/>
                <a:gd name="T3" fmla="*/ 0 h 225"/>
                <a:gd name="T4" fmla="*/ 0 w 280"/>
                <a:gd name="T5" fmla="*/ 14 h 225"/>
                <a:gd name="T6" fmla="*/ 0 w 280"/>
                <a:gd name="T7" fmla="*/ 172 h 225"/>
                <a:gd name="T8" fmla="*/ 14 w 280"/>
                <a:gd name="T9" fmla="*/ 186 h 225"/>
                <a:gd name="T10" fmla="*/ 103 w 280"/>
                <a:gd name="T11" fmla="*/ 186 h 225"/>
                <a:gd name="T12" fmla="*/ 103 w 280"/>
                <a:gd name="T13" fmla="*/ 210 h 225"/>
                <a:gd name="T14" fmla="*/ 55 w 280"/>
                <a:gd name="T15" fmla="*/ 210 h 225"/>
                <a:gd name="T16" fmla="*/ 47 w 280"/>
                <a:gd name="T17" fmla="*/ 218 h 225"/>
                <a:gd name="T18" fmla="*/ 55 w 280"/>
                <a:gd name="T19" fmla="*/ 225 h 225"/>
                <a:gd name="T20" fmla="*/ 226 w 280"/>
                <a:gd name="T21" fmla="*/ 225 h 225"/>
                <a:gd name="T22" fmla="*/ 234 w 280"/>
                <a:gd name="T23" fmla="*/ 218 h 225"/>
                <a:gd name="T24" fmla="*/ 226 w 280"/>
                <a:gd name="T25" fmla="*/ 210 h 225"/>
                <a:gd name="T26" fmla="*/ 177 w 280"/>
                <a:gd name="T27" fmla="*/ 210 h 225"/>
                <a:gd name="T28" fmla="*/ 177 w 280"/>
                <a:gd name="T29" fmla="*/ 186 h 225"/>
                <a:gd name="T30" fmla="*/ 266 w 280"/>
                <a:gd name="T31" fmla="*/ 186 h 225"/>
                <a:gd name="T32" fmla="*/ 280 w 280"/>
                <a:gd name="T33" fmla="*/ 172 h 225"/>
                <a:gd name="T34" fmla="*/ 280 w 280"/>
                <a:gd name="T35" fmla="*/ 14 h 225"/>
                <a:gd name="T36" fmla="*/ 266 w 280"/>
                <a:gd name="T37" fmla="*/ 0 h 225"/>
                <a:gd name="T38" fmla="*/ 256 w 280"/>
                <a:gd name="T39" fmla="*/ 150 h 225"/>
                <a:gd name="T40" fmla="*/ 242 w 280"/>
                <a:gd name="T41" fmla="*/ 164 h 225"/>
                <a:gd name="T42" fmla="*/ 39 w 280"/>
                <a:gd name="T43" fmla="*/ 164 h 225"/>
                <a:gd name="T44" fmla="*/ 25 w 280"/>
                <a:gd name="T45" fmla="*/ 150 h 225"/>
                <a:gd name="T46" fmla="*/ 25 w 280"/>
                <a:gd name="T47" fmla="*/ 36 h 225"/>
                <a:gd name="T48" fmla="*/ 39 w 280"/>
                <a:gd name="T49" fmla="*/ 22 h 225"/>
                <a:gd name="T50" fmla="*/ 242 w 280"/>
                <a:gd name="T51" fmla="*/ 22 h 225"/>
                <a:gd name="T52" fmla="*/ 256 w 280"/>
                <a:gd name="T53" fmla="*/ 36 h 225"/>
                <a:gd name="T54" fmla="*/ 256 w 280"/>
                <a:gd name="T55" fmla="*/ 15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0" h="225">
                  <a:moveTo>
                    <a:pt x="26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0"/>
                    <a:pt x="7" y="186"/>
                    <a:pt x="14" y="186"/>
                  </a:cubicBezTo>
                  <a:cubicBezTo>
                    <a:pt x="103" y="186"/>
                    <a:pt x="103" y="186"/>
                    <a:pt x="103" y="186"/>
                  </a:cubicBezTo>
                  <a:cubicBezTo>
                    <a:pt x="103" y="210"/>
                    <a:pt x="103" y="210"/>
                    <a:pt x="103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0" y="210"/>
                    <a:pt x="47" y="213"/>
                    <a:pt x="47" y="218"/>
                  </a:cubicBezTo>
                  <a:cubicBezTo>
                    <a:pt x="47" y="222"/>
                    <a:pt x="50" y="225"/>
                    <a:pt x="55" y="225"/>
                  </a:cubicBezTo>
                  <a:cubicBezTo>
                    <a:pt x="226" y="225"/>
                    <a:pt x="226" y="225"/>
                    <a:pt x="226" y="225"/>
                  </a:cubicBezTo>
                  <a:cubicBezTo>
                    <a:pt x="230" y="225"/>
                    <a:pt x="234" y="222"/>
                    <a:pt x="234" y="218"/>
                  </a:cubicBezTo>
                  <a:cubicBezTo>
                    <a:pt x="234" y="213"/>
                    <a:pt x="230" y="210"/>
                    <a:pt x="226" y="210"/>
                  </a:cubicBezTo>
                  <a:cubicBezTo>
                    <a:pt x="177" y="210"/>
                    <a:pt x="177" y="210"/>
                    <a:pt x="177" y="210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266" y="186"/>
                    <a:pt x="266" y="186"/>
                    <a:pt x="266" y="186"/>
                  </a:cubicBezTo>
                  <a:cubicBezTo>
                    <a:pt x="274" y="186"/>
                    <a:pt x="280" y="180"/>
                    <a:pt x="280" y="172"/>
                  </a:cubicBezTo>
                  <a:cubicBezTo>
                    <a:pt x="280" y="14"/>
                    <a:pt x="280" y="14"/>
                    <a:pt x="280" y="14"/>
                  </a:cubicBezTo>
                  <a:cubicBezTo>
                    <a:pt x="280" y="6"/>
                    <a:pt x="274" y="0"/>
                    <a:pt x="266" y="0"/>
                  </a:cubicBezTo>
                  <a:close/>
                  <a:moveTo>
                    <a:pt x="256" y="150"/>
                  </a:moveTo>
                  <a:cubicBezTo>
                    <a:pt x="256" y="158"/>
                    <a:pt x="250" y="164"/>
                    <a:pt x="242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31" y="164"/>
                    <a:pt x="25" y="158"/>
                    <a:pt x="25" y="150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28"/>
                    <a:pt x="31" y="22"/>
                    <a:pt x="39" y="22"/>
                  </a:cubicBezTo>
                  <a:cubicBezTo>
                    <a:pt x="242" y="22"/>
                    <a:pt x="242" y="22"/>
                    <a:pt x="242" y="22"/>
                  </a:cubicBezTo>
                  <a:cubicBezTo>
                    <a:pt x="250" y="22"/>
                    <a:pt x="256" y="28"/>
                    <a:pt x="256" y="36"/>
                  </a:cubicBezTo>
                  <a:lnTo>
                    <a:pt x="256" y="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76" name="Right Arrow 13">
              <a:extLst>
                <a:ext uri="{FF2B5EF4-FFF2-40B4-BE49-F238E27FC236}">
                  <a16:creationId xmlns:a16="http://schemas.microsoft.com/office/drawing/2014/main" id="{4ED41D46-C3D5-41C8-A14B-BF443DE63DF3}"/>
                </a:ext>
              </a:extLst>
            </p:cNvPr>
            <p:cNvSpPr/>
            <p:nvPr/>
          </p:nvSpPr>
          <p:spPr>
            <a:xfrm>
              <a:off x="4327057" y="5016941"/>
              <a:ext cx="3613739" cy="609600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9715512-2598-4AD1-8DEF-8F94D106C3CA}"/>
                </a:ext>
              </a:extLst>
            </p:cNvPr>
            <p:cNvSpPr/>
            <p:nvPr/>
          </p:nvSpPr>
          <p:spPr>
            <a:xfrm>
              <a:off x="8342189" y="4419481"/>
              <a:ext cx="2720500" cy="1804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47F688-15FC-48C1-BFEF-7A4CDB7C71B1}"/>
                </a:ext>
              </a:extLst>
            </p:cNvPr>
            <p:cNvSpPr/>
            <p:nvPr/>
          </p:nvSpPr>
          <p:spPr>
            <a:xfrm>
              <a:off x="1111236" y="4419481"/>
              <a:ext cx="2720500" cy="1804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080EDE8-1838-4E3C-BF53-E57903633432}"/>
              </a:ext>
            </a:extLst>
          </p:cNvPr>
          <p:cNvGrpSpPr/>
          <p:nvPr/>
        </p:nvGrpSpPr>
        <p:grpSpPr>
          <a:xfrm>
            <a:off x="1513146" y="3063575"/>
            <a:ext cx="9425518" cy="909158"/>
            <a:chOff x="3166474" y="3223902"/>
            <a:chExt cx="7834238" cy="757663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2688A3A-941C-40EF-900A-E1C83AF24F78}"/>
                </a:ext>
              </a:extLst>
            </p:cNvPr>
            <p:cNvCxnSpPr>
              <a:cxnSpLocks/>
            </p:cNvCxnSpPr>
            <p:nvPr/>
          </p:nvCxnSpPr>
          <p:spPr>
            <a:xfrm>
              <a:off x="3166474" y="3981564"/>
              <a:ext cx="7834237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A7DCB80-467A-4B92-BD2A-356E5C8B7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6474" y="3223902"/>
              <a:ext cx="0" cy="757663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173BCE1-91A4-45EC-AE2B-BE8BB3F13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0711" y="3223902"/>
              <a:ext cx="1" cy="757662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93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 of Structural Health Monitoring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66712" y="1144588"/>
            <a:ext cx="11476038" cy="5446712"/>
          </a:xfrm>
          <a:prstGeom prst="rect">
            <a:avLst/>
          </a:prstGeom>
          <a:noFill/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rgbClr val="FF0000"/>
                </a:solidFill>
                <a:ea typeface="Gulim" panose="020B0600000101010101" pitchFamily="34" charset="-127"/>
              </a:rPr>
              <a:t>Structural Health Monitoring</a:t>
            </a:r>
            <a:r>
              <a:rPr lang="en-US" altLang="ko-KR" sz="2400" dirty="0" smtClean="0">
                <a:ea typeface="Gulim" panose="020B0600000101010101" pitchFamily="34" charset="-127"/>
              </a:rPr>
              <a:t> is the process of implementing a damage detection strategy for aerospace, civil and mechanical engineering infrastructure. </a:t>
            </a:r>
          </a:p>
          <a:p>
            <a:endParaRPr lang="en-US" altLang="ko-KR" sz="2400" dirty="0" smtClean="0">
              <a:ea typeface="Gulim" panose="020B0600000101010101" pitchFamily="34" charset="-127"/>
            </a:endParaRPr>
          </a:p>
          <a:p>
            <a:r>
              <a:rPr lang="en-US" altLang="ko-KR" sz="2400" dirty="0" smtClean="0">
                <a:ea typeface="Gulim" panose="020B0600000101010101" pitchFamily="34" charset="-127"/>
              </a:rPr>
              <a:t>The SHM process involves:</a:t>
            </a:r>
          </a:p>
          <a:p>
            <a:pPr lvl="1"/>
            <a:r>
              <a:rPr lang="en-US" altLang="ko-KR" sz="2400" dirty="0" smtClean="0">
                <a:ea typeface="Gulim" panose="020B0600000101010101" pitchFamily="34" charset="-127"/>
              </a:rPr>
              <a:t>The observation of a system over time using periodically sampled dynamic response measurements from an array of sensors.</a:t>
            </a:r>
          </a:p>
          <a:p>
            <a:pPr lvl="1"/>
            <a:r>
              <a:rPr lang="en-US" altLang="ko-KR" sz="2400" dirty="0" smtClean="0">
                <a:ea typeface="Gulim" panose="020B0600000101010101" pitchFamily="34" charset="-127"/>
              </a:rPr>
              <a:t>The extraction of damage-sensitive features from these measurements.</a:t>
            </a:r>
          </a:p>
          <a:p>
            <a:pPr lvl="1"/>
            <a:r>
              <a:rPr lang="en-US" altLang="ko-KR" sz="2400" dirty="0" smtClean="0">
                <a:ea typeface="Gulim" panose="020B0600000101010101" pitchFamily="34" charset="-127"/>
              </a:rPr>
              <a:t>The statistical analysis of these features is then used to determine the current state of system health.  </a:t>
            </a:r>
          </a:p>
        </p:txBody>
      </p:sp>
    </p:spTree>
    <p:extLst>
      <p:ext uri="{BB962C8B-B14F-4D97-AF65-F5344CB8AC3E}">
        <p14:creationId xmlns:p14="http://schemas.microsoft.com/office/powerpoint/2010/main" val="42085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Motivations for Structural Health Monitoring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143000"/>
            <a:ext cx="11275888" cy="3652838"/>
          </a:xfrm>
          <a:prstGeom prst="rect">
            <a:avLst/>
          </a:prstGeom>
          <a:noFill/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400" dirty="0" smtClean="0">
                <a:latin typeface="Calibri" panose="020F0502020204030204" pitchFamily="34" charset="0"/>
                <a:ea typeface="Gulim" panose="020B0600000101010101" pitchFamily="34" charset="-127"/>
                <a:cs typeface="Calibri" panose="020F0502020204030204" pitchFamily="34" charset="0"/>
              </a:rPr>
              <a:t>Local damage detection methods, referred to  as Non-Destructive Evaluation (NDE), are well developed and widely used.</a:t>
            </a:r>
          </a:p>
          <a:p>
            <a:pPr marL="342900" indent="-342900"/>
            <a:r>
              <a:rPr lang="en-US" altLang="ko-KR" sz="2400" dirty="0" smtClean="0">
                <a:latin typeface="Calibri" panose="020F0502020204030204" pitchFamily="34" charset="0"/>
                <a:ea typeface="Gulim" panose="020B0600000101010101" pitchFamily="34" charset="-127"/>
                <a:cs typeface="Calibri" panose="020F0502020204030204" pitchFamily="34" charset="0"/>
              </a:rPr>
              <a:t>These methods have difficulty when </a:t>
            </a:r>
            <a:r>
              <a:rPr lang="en-US" altLang="ko-KR" sz="2400" u="sng" dirty="0" smtClean="0">
                <a:solidFill>
                  <a:srgbClr val="FF0000"/>
                </a:solidFill>
                <a:latin typeface="Calibri" panose="020F0502020204030204" pitchFamily="34" charset="0"/>
                <a:ea typeface="Gulim" panose="020B0600000101010101" pitchFamily="34" charset="-127"/>
                <a:cs typeface="Calibri" panose="020F0502020204030204" pitchFamily="34" charset="0"/>
              </a:rPr>
              <a:t>large surface areas </a:t>
            </a:r>
            <a:r>
              <a:rPr lang="en-US" altLang="ko-KR" sz="2400" dirty="0" smtClean="0">
                <a:latin typeface="Calibri" panose="020F0502020204030204" pitchFamily="34" charset="0"/>
                <a:ea typeface="Gulim" panose="020B0600000101010101" pitchFamily="34" charset="-127"/>
                <a:cs typeface="Calibri" panose="020F0502020204030204" pitchFamily="34" charset="0"/>
              </a:rPr>
              <a:t>need to be inspected.</a:t>
            </a:r>
          </a:p>
          <a:p>
            <a:pPr marL="342900" indent="-342900"/>
            <a:r>
              <a:rPr lang="en-US" altLang="ko-KR" sz="2400" dirty="0">
                <a:latin typeface="Calibri" panose="020F0502020204030204" pitchFamily="34" charset="0"/>
                <a:ea typeface="Gulim" panose="020B0600000101010101" pitchFamily="34" charset="-127"/>
                <a:cs typeface="Calibri" panose="020F0502020204030204" pitchFamily="34" charset="0"/>
              </a:rPr>
              <a:t>Need more global and automated damage detection methods</a:t>
            </a:r>
            <a:r>
              <a:rPr lang="en-US" altLang="ko-KR" sz="2400" dirty="0" smtClean="0">
                <a:latin typeface="Calibri" panose="020F0502020204030204" pitchFamily="34" charset="0"/>
                <a:ea typeface="Gulim" panose="020B0600000101010101" pitchFamily="34" charset="-127"/>
                <a:cs typeface="Calibri" panose="020F0502020204030204" pitchFamily="34" charset="0"/>
              </a:rPr>
              <a:t>.</a:t>
            </a:r>
          </a:p>
          <a:p>
            <a:r>
              <a:rPr lang="en-US" altLang="ko-KR" sz="2400" dirty="0">
                <a:ea typeface="Gulim" panose="020B0600000101010101" pitchFamily="34" charset="-127"/>
              </a:rPr>
              <a:t>Economic and life-safety </a:t>
            </a:r>
            <a:r>
              <a:rPr lang="en-US" altLang="ko-KR" sz="2400" dirty="0" smtClean="0">
                <a:ea typeface="Gulim" panose="020B0600000101010101" pitchFamily="34" charset="-127"/>
              </a:rPr>
              <a:t>advantage.</a:t>
            </a:r>
            <a:endParaRPr lang="en-US" altLang="ko-KR" sz="2400" dirty="0">
              <a:ea typeface="Gulim" panose="020B0600000101010101" pitchFamily="34" charset="-127"/>
            </a:endParaRPr>
          </a:p>
          <a:p>
            <a:r>
              <a:rPr lang="en-US" altLang="ko-KR" sz="2400" u="sng" dirty="0">
                <a:solidFill>
                  <a:srgbClr val="FF0000"/>
                </a:solidFill>
                <a:ea typeface="Gulim" panose="020B0600000101010101" pitchFamily="34" charset="-127"/>
              </a:rPr>
              <a:t>Move from time-based maintenance to condition-based </a:t>
            </a:r>
            <a:r>
              <a:rPr lang="en-US" altLang="ko-KR" sz="2400" u="sng" dirty="0" smtClean="0">
                <a:solidFill>
                  <a:srgbClr val="FF0000"/>
                </a:solidFill>
                <a:ea typeface="Gulim" panose="020B0600000101010101" pitchFamily="34" charset="-127"/>
              </a:rPr>
              <a:t>maintenance</a:t>
            </a:r>
            <a:r>
              <a:rPr lang="en-US" altLang="ko-KR" sz="2400" dirty="0" smtClean="0">
                <a:ea typeface="Gulim" panose="020B0600000101010101" pitchFamily="34" charset="-127"/>
              </a:rPr>
              <a:t>.</a:t>
            </a:r>
            <a:endParaRPr lang="en-US" altLang="ko-KR" sz="2400" dirty="0">
              <a:ea typeface="Gulim" panose="020B0600000101010101" pitchFamily="34" charset="-127"/>
            </a:endParaRPr>
          </a:p>
          <a:p>
            <a:r>
              <a:rPr lang="en-US" altLang="ko-KR" sz="2400" dirty="0" smtClean="0">
                <a:ea typeface="Gulim" panose="020B0600000101010101" pitchFamily="34" charset="-127"/>
              </a:rPr>
              <a:t>New </a:t>
            </a:r>
            <a:r>
              <a:rPr lang="en-US" altLang="ko-KR" sz="2400" dirty="0">
                <a:ea typeface="Gulim" panose="020B0600000101010101" pitchFamily="34" charset="-127"/>
              </a:rPr>
              <a:t>business models: Manufacturers of large capital investment hardware can charge by the amount of life used instead of a time-based lease</a:t>
            </a:r>
            <a:r>
              <a:rPr lang="en-US" altLang="ko-KR" sz="2400" b="1" dirty="0">
                <a:ea typeface="Gulim" panose="020B0600000101010101" pitchFamily="34" charset="-127"/>
              </a:rPr>
              <a:t>.</a:t>
            </a:r>
            <a:endParaRPr lang="en-US" altLang="ko-KR" sz="2400" dirty="0">
              <a:ea typeface="Gulim" panose="020B0600000101010101" pitchFamily="34" charset="-127"/>
            </a:endParaRPr>
          </a:p>
          <a:p>
            <a:pPr marL="342900" indent="-342900"/>
            <a:endParaRPr lang="en-US" altLang="ko-KR" sz="2400" dirty="0">
              <a:latin typeface="Calibri" panose="020F0502020204030204" pitchFamily="34" charset="0"/>
              <a:ea typeface="Gulim" panose="020B0600000101010101" pitchFamily="34" charset="-127"/>
              <a:cs typeface="Calibri" panose="020F0502020204030204" pitchFamily="34" charset="0"/>
            </a:endParaRPr>
          </a:p>
          <a:p>
            <a:pPr marL="342900" indent="-342900"/>
            <a:endParaRPr lang="en-US" altLang="ko-KR" sz="2400" dirty="0" smtClean="0">
              <a:latin typeface="Calibri" panose="020F0502020204030204" pitchFamily="34" charset="0"/>
              <a:ea typeface="Gulim" panose="020B0600000101010101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70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Structural Health Monitoring (SHM) Process</a:t>
            </a:r>
            <a:endParaRPr lang="en-US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68725" y="2881775"/>
            <a:ext cx="6081713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28600" indent="-22860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9pPr>
          </a:lstStyle>
          <a:p>
            <a:pPr>
              <a:lnSpc>
                <a:spcPct val="125000"/>
              </a:lnSpc>
              <a:spcBef>
                <a:spcPct val="30000"/>
              </a:spcBef>
              <a:spcAft>
                <a:spcPct val="200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Step 1: </a:t>
            </a:r>
            <a:r>
              <a:rPr lang="en-US" altLang="ko-KR" dirty="0">
                <a:solidFill>
                  <a:schemeClr val="folHlink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Define</a:t>
            </a: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 Damage</a:t>
            </a:r>
          </a:p>
          <a:p>
            <a:pPr>
              <a:lnSpc>
                <a:spcPct val="125000"/>
              </a:lnSpc>
              <a:spcBef>
                <a:spcPct val="30000"/>
              </a:spcBef>
              <a:spcAft>
                <a:spcPct val="200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Step 2: </a:t>
            </a:r>
            <a:r>
              <a:rPr lang="en-US" altLang="ko-KR" dirty="0">
                <a:solidFill>
                  <a:srgbClr val="FF66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Identify</a:t>
            </a: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 Damage </a:t>
            </a:r>
          </a:p>
          <a:p>
            <a:pPr>
              <a:lnSpc>
                <a:spcPct val="125000"/>
              </a:lnSpc>
              <a:spcBef>
                <a:spcPct val="30000"/>
              </a:spcBef>
              <a:spcAft>
                <a:spcPct val="200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Step 3: </a:t>
            </a:r>
            <a:r>
              <a:rPr lang="en-US" altLang="ko-KR" dirty="0">
                <a:solidFill>
                  <a:srgbClr val="00FF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Locate</a:t>
            </a: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 Damage </a:t>
            </a:r>
          </a:p>
          <a:p>
            <a:pPr>
              <a:lnSpc>
                <a:spcPct val="125000"/>
              </a:lnSpc>
              <a:spcBef>
                <a:spcPct val="30000"/>
              </a:spcBef>
              <a:spcAft>
                <a:spcPct val="200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Step 4: </a:t>
            </a:r>
            <a:r>
              <a:rPr lang="en-US" altLang="ko-KR" dirty="0">
                <a:solidFill>
                  <a:srgbClr val="0000FF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Quantify</a:t>
            </a: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 Damage </a:t>
            </a:r>
          </a:p>
          <a:p>
            <a:pPr>
              <a:lnSpc>
                <a:spcPct val="125000"/>
              </a:lnSpc>
              <a:spcBef>
                <a:spcPct val="30000"/>
              </a:spcBef>
              <a:spcAft>
                <a:spcPct val="200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Step 5: </a:t>
            </a:r>
            <a:r>
              <a:rPr lang="en-US" altLang="ko-KR" dirty="0">
                <a:solidFill>
                  <a:srgbClr val="CC66FF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Predict</a:t>
            </a: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 Remaining life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36233" y="1203960"/>
            <a:ext cx="11449367" cy="83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b="0" dirty="0">
                <a:solidFill>
                  <a:srgbClr val="0000FF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Definition</a:t>
            </a:r>
            <a:r>
              <a:rPr lang="en-US" altLang="ko-KR" b="0" dirty="0">
                <a:latin typeface="Helvetica" panose="020B0604020202020204" pitchFamily="34" charset="0"/>
                <a:ea typeface="Gulim" panose="020B0600000101010101" pitchFamily="34" charset="-127"/>
              </a:rPr>
              <a:t>: SHM is a process to monitor and evaluate the safety and integrity of a structural system throughout its life span</a:t>
            </a:r>
            <a:r>
              <a:rPr lang="en-US" altLang="ko-KR" b="0" dirty="0" smtClean="0">
                <a:latin typeface="Helvetica" panose="020B0604020202020204" pitchFamily="34" charset="0"/>
                <a:ea typeface="Gulim" panose="020B0600000101010101" pitchFamily="34" charset="-127"/>
              </a:rPr>
              <a:t>.</a:t>
            </a:r>
            <a:endParaRPr lang="en-US" altLang="ko-KR" b="0" dirty="0">
              <a:latin typeface="Helvetica" panose="020B0604020202020204" pitchFamily="34" charset="0"/>
              <a:ea typeface="Gulim" panose="020B0600000101010101" pitchFamily="34" charset="-127"/>
            </a:endParaRPr>
          </a:p>
        </p:txBody>
      </p:sp>
      <p:pic>
        <p:nvPicPr>
          <p:cNvPr id="5" name="YCihWIBIGZ8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062768" y="2881775"/>
            <a:ext cx="5722832" cy="321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9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Definition of “Damage”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04800" y="1255712"/>
            <a:ext cx="11595100" cy="491140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olidFill>
                  <a:srgbClr val="FF0000"/>
                </a:solidFill>
                <a:ea typeface="Arial Unicode MS" pitchFamily="50" charset="-127"/>
              </a:rPr>
              <a:t>Damage </a:t>
            </a:r>
            <a:r>
              <a:rPr lang="en-US" altLang="ko-KR" sz="2800" dirty="0" smtClean="0">
                <a:ea typeface="Arial Unicode MS" pitchFamily="50" charset="-127"/>
              </a:rPr>
              <a:t>will be defined as changes to the material and/or geometric properties of a structural or mechanical system, including changes to the boundary conditions and system connectivity, that adversely affect the current or future </a:t>
            </a:r>
            <a:r>
              <a:rPr lang="en-US" altLang="ko-KR" sz="2800" dirty="0" smtClean="0">
                <a:solidFill>
                  <a:schemeClr val="hlink"/>
                </a:solidFill>
                <a:ea typeface="Arial Unicode MS" pitchFamily="50" charset="-127"/>
              </a:rPr>
              <a:t>performance</a:t>
            </a:r>
            <a:r>
              <a:rPr lang="en-US" altLang="ko-KR" sz="2800" dirty="0" smtClean="0">
                <a:ea typeface="Arial Unicode MS" pitchFamily="50" charset="-127"/>
              </a:rPr>
              <a:t> of that system.</a:t>
            </a:r>
          </a:p>
          <a:p>
            <a:endParaRPr lang="en-US" altLang="ko-KR" sz="2800" dirty="0" smtClean="0">
              <a:ea typeface="Arial Unicode MS" pitchFamily="50" charset="-127"/>
            </a:endParaRPr>
          </a:p>
          <a:p>
            <a:r>
              <a:rPr lang="en-US" altLang="ko-KR" sz="2800" dirty="0" smtClean="0">
                <a:ea typeface="Gulim" panose="020B0600000101010101" pitchFamily="34" charset="-127"/>
              </a:rPr>
              <a:t>Examples: </a:t>
            </a:r>
          </a:p>
          <a:p>
            <a:pPr lvl="1"/>
            <a:r>
              <a:rPr lang="en-US" altLang="ko-KR" dirty="0" smtClean="0">
                <a:ea typeface="Gulim" panose="020B0600000101010101" pitchFamily="34" charset="-127"/>
              </a:rPr>
              <a:t>crack in mechanical part (stiffness change) </a:t>
            </a:r>
          </a:p>
          <a:p>
            <a:pPr lvl="1"/>
            <a:r>
              <a:rPr lang="en-US" altLang="ko-KR" dirty="0" smtClean="0">
                <a:ea typeface="Gulim" panose="020B0600000101010101" pitchFamily="34" charset="-127"/>
              </a:rPr>
              <a:t>scour of bridge pier (boundary condition change) </a:t>
            </a:r>
          </a:p>
          <a:p>
            <a:pPr lvl="1"/>
            <a:r>
              <a:rPr lang="en-US" altLang="ko-KR" dirty="0" smtClean="0">
                <a:ea typeface="Gulim" panose="020B0600000101010101" pitchFamily="34" charset="-127"/>
              </a:rPr>
              <a:t>loss of tire balancing weight (mass change)</a:t>
            </a:r>
          </a:p>
          <a:p>
            <a:pPr lvl="1"/>
            <a:r>
              <a:rPr lang="en-US" altLang="ko-KR" dirty="0" smtClean="0">
                <a:ea typeface="Gulim" panose="020B0600000101010101" pitchFamily="34" charset="-127"/>
              </a:rPr>
              <a:t>loosening of bolted joints (connectivity change) </a:t>
            </a:r>
            <a:endParaRPr lang="ko-KR" altLang="en-US" dirty="0" smtClean="0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94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Smart Structures and Systems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8220" y="1242914"/>
            <a:ext cx="115362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Incorporating advanced technologies in the fields of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Non-destructive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Structural health monitoring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Structural assessment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Structural control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Smart structure materials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Construction management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114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6222</TotalTime>
  <Words>1550</Words>
  <Application>Microsoft Office PowerPoint</Application>
  <PresentationFormat>Widescreen</PresentationFormat>
  <Paragraphs>216</Paragraphs>
  <Slides>46</Slides>
  <Notes>24</Notes>
  <HiddenSlides>0</HiddenSlides>
  <MMClips>18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 Unicode MS</vt:lpstr>
      <vt:lpstr>Gulim</vt:lpstr>
      <vt:lpstr>Arial</vt:lpstr>
      <vt:lpstr>Calibri</vt:lpstr>
      <vt:lpstr>Georgia</vt:lpstr>
      <vt:lpstr>Helvetica</vt:lpstr>
      <vt:lpstr>Impact</vt:lpstr>
      <vt:lpstr>Roboto</vt:lpstr>
      <vt:lpstr>Wingdings</vt:lpstr>
      <vt:lpstr>Uwaterloo_Theme</vt:lpstr>
      <vt:lpstr>Uwaterloo</vt:lpstr>
      <vt:lpstr>Introduction of  Smart Structure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of Smart Structure Technology in Civil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265</cp:revision>
  <dcterms:created xsi:type="dcterms:W3CDTF">2018-10-10T19:11:49Z</dcterms:created>
  <dcterms:modified xsi:type="dcterms:W3CDTF">2019-01-08T12:27:12Z</dcterms:modified>
</cp:coreProperties>
</file>